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08:04:1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964 1693 24575,'-11'-2'0,"1"0"0,0-1 0,0 0 0,0-1 0,0 0 0,0 0 0,1-1 0,0-1 0,0 1 0,-11-11 0,-8-2 0,-10-5 0,1-2 0,2-1 0,0-2 0,1-1 0,2-2 0,2-1 0,0-2 0,3-1 0,0-1 0,3-1 0,-24-47 0,-44-86 0,53 102 0,-56-136 0,-8-56 0,97 243 0,2 0 0,0-1 0,1 0 0,1 0 0,0-23 0,-8-53 0,-14 1 0,14 59 0,1 0 0,2 0 0,-3-46 0,11 85 0,0 0 0,0 0 0,1 0 0,0 0 0,0-1 0,1 1 0,-1 0 0,1-1 0,0 0 0,0 1 0,0-1 0,1 0 0,7 6 0,70 59 0,-39-36 0,-12-9-682,39 24-1,-54-39-6143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9:09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0 193 24575,'5'0'0,"4"0"0,2-4 0,3-1 0,3-4 0,3-6 0,2-3 0,2-3 0,5-2 0,2-2 0,0-1 0,-6 1 0,-7 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8:30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4355 24575,'-3'-4'0,"1"1"0,-1-1 0,1 0 0,0 0 0,0 0 0,0 0 0,0 0 0,1 0 0,-1-1 0,1 1 0,0-1 0,0-6 0,-2-59 0,3 47 0,-1-136 0,7-1 0,7 1 0,37-178 0,231-729 0,-195 769 0,-56 180 0,-6-2 0,13-176 0,-16-239 0,-20 437 0,-4-197 0,-1 266 0,-1 1 0,-1 0 0,-2 0 0,0 0 0,-22-43 0,25 63 0,0-1 0,0 1 0,-1 0 0,0 0 0,0 1 0,-1-1 0,0 2 0,0-1 0,0 1 0,-1 0 0,1 0 0,-1 1 0,0 0 0,-11-4 0,10 5 0,1-1 0,-1 0 0,1 0 0,0-1 0,0 0 0,0-1 0,1 0 0,-1 0 0,2 0 0,-1-1 0,1 0 0,0 0 0,-10-17 0,1-12 0,14 31 0,-1-1 0,1 1 0,-1 0 0,0 0 0,-1 0 0,1 0 0,-1 0 0,0 0 0,0 1 0,-1-1 0,1 1 0,-1 0 0,0 0 0,0 1 0,-1-1 0,1 1 0,-1-1 0,-5-2 0,-1 2 0,8 3 0,0 0 0,-1 0 0,1 0 0,0 0 0,0-1 0,0 1 0,1-1 0,-1 0 0,0 0 0,0 0 0,1 0 0,-1 0 0,1-1 0,0 1 0,-3-4 0,6 5 0,-1 0 0,0 1 0,0-1 0,0 0 0,1 0 0,-1 1 0,0-1 0,1 0 0,-1 1 0,0-1 0,1 0 0,-1 1 0,1-1 0,-1 1 0,1-1 0,-1 1 0,1-1 0,0 1 0,-1-1 0,1 1 0,0 0 0,-1-1 0,1 1 0,0 0 0,-1-1 0,1 1 0,0 0 0,0 0 0,-1 0 0,1 0 0,0 0 0,0 0 0,1 0 0,32-4 0,-32 4 0,185 1-1365,-163-1-5461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8:31.0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24575,'1'145'-3127,"10"89"7407,-2-134-5433,-4-34-212,-4-41-5461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8:32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24575,'15'431'0,"-4"84"-780,-12-469 195,1-22-6241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8:33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24575,'1'0'0,"0"1"0,1-1 0,-1 1 0,0-1 0,0 1 0,0 0 0,0-1 0,0 1 0,0 0 0,0 0 0,0 0 0,-1 0 0,1 0 0,0 0 0,0 0 0,-1 0 0,1 0 0,-1 0 0,1 0 0,-1 0 0,1 3 0,12 34 0,-8-23 0,3 1 0,1 0 0,1 0 0,0-1 0,1-1 0,22 24 0,4 7 0,-14-17-114,-3-3-303,-1 1 0,32 55 0,-43-63-6409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8:34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20 24575,'8'-16'0,"-8"15"0,0 1 0,0 0 0,0 0 0,1 0 0,-1-1 0,0 1 0,0 0 0,1 0 0,-1 0 0,0-1 0,0 1 0,1 0 0,-1 0 0,0 0 0,0 0 0,1 0 0,-1 0 0,0 0 0,1 0 0,-1 0 0,0 0 0,0 0 0,1 0 0,-1 0 0,0 0 0,1 0 0,-1 0 0,0 0 0,0 0 0,1 0 0,-1 0 0,0 0 0,1 0 0,-1 0 0,0 1 0,0-1 0,1 0 0,-1 0 0,0 0 0,0 1 0,0-1 0,1 0 0,-1 0 0,0 0 0,0 1 0,0-1 0,0 0 0,1 0 0,-1 1 0,0-1 0,0 0 0,0 1 0,0-1 0,0 0 0,0 0 0,0 1 0,0-1 0,0 0 0,0 1 0,3 10 0,-2 0 0,1 0 0,-1 0 0,-1 1 0,0-1 0,0 0 0,-1 0 0,-1 0 0,0 1 0,0-1 0,-5 12 0,-2 2 0,-1-1 0,0 0 0,-25 39 0,33-59-30,-126 184-1305,105-160-5491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2.9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24575,'2'124'-2781,"13"97"6586,-3-127-4829,18 118 1024,41 209 0,-54-340-1365,-11-49-5461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4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24575,'5'0'0,"0"4"0,5 7 0,0 4 0,-1 6 0,2 2 0,4-2 0,-1 0 0,1 1 0,3 0 0,3 2 0,2 1 0,-2 0 0,-2 1 0,2 0 0,-4 0 0,1 0 0,-4-5-8191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5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 0 24575,'-4'5'0,"-2"9"0,1 8 0,-4 9 0,0 3 0,1 0 0,-1-1 0,-1-1 0,-2-7 0,1-3 0,-2-1 0,0 1 0,4 0 0,-2-3 0,1 0 0,-2-4 0,1-4-8191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6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24575,'6'3'0,"0"-1"0,0 1 0,0 1 0,-1-1 0,1 1 0,-1 0 0,0 0 0,0 0 0,0 1 0,7 10 0,-3-6 0,21 23 20,-2 2 0,-1 1 0,-1 1-1,-2 1 1,35 74 0,66 210-1470,-124-318 1416,9 26-6792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08:04:1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0 24575,'-1'23'0,"-1"0"0,-1 0 0,-1-1 0,-1 0 0,-1 0 0,0 0 0,-2 0 0,-1-1 0,-1 0 0,0-1 0,-1 0 0,-2-1 0,-17 21 0,-10 27-1365,32-53-5461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7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24575,'0'-5'0,"4"-1"0,11 0 0,6 2 0,5 5 0,2 3 0,1 1 0,-1 3 0,0 2 0,0 2 0,-1-1 0,-5 3 0,-2-1 0,-4-3-8191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8:09:38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24575,'1'7'0,"0"-1"0,0 1 0,1-1 0,0 0 0,1 0 0,-1 0 0,8 11 0,7 22 0,-7 3 66,8 86 1,4 17-1565,-16-123-5328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01:05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3 187 24575,'-3'144'0,"6"154"0,-3-297 0,0 0 0,0 1 0,1-1 0,-1 0 0,0 1 0,0-1 0,1 0 0,-1 0 0,1 0 0,-1 1 0,1-1 0,-1 0 0,1 0 0,0 0 0,-1 0 0,1 0 0,0 0 0,0 0 0,0 0 0,0 0 0,0-1 0,0 1 0,0 0 0,0-1 0,0 1 0,0 0 0,0-1 0,0 1 0,0-1 0,1 0 0,-1 1 0,0-1 0,0 0 0,1 0 0,-1 0 0,0 0 0,2 0 0,5 0 0,1-2 0,-1 1 0,1-1 0,14-6 0,9-1 0,-1 6 0,56 0 0,-4 1 0,-81 2 0,1-1 0,0 0 0,-1 1 0,1-1 0,-1 0 0,1 0 0,-1 0 0,0-1 0,1 1 0,-1-1 0,0 1 0,0-1 0,0 0 0,0 0 0,0 0 0,0 0 0,-1 0 0,1 0 0,-1 0 0,1 0 0,-1-1 0,0 1 0,0-1 0,0 1 0,0-1 0,0 1 0,0-1 0,-1 0 0,0 1 0,1-1 0,-1-3 0,2-14 0,-2 1 0,0-1 0,-4-27 0,2 13 0,-1-41 0,5-240 0,1 295-1365,3 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01:08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6385 1 24575,'1'15'0,"0"0"0,1 1 0,7 24 0,2 17 0,42 652 0,-53 9 0,-3-311 0,5 97 0,-5 527 0,-21-696 0,18-296 0,-2 0 0,-1 0 0,-2-1 0,-2 0 0,-1-1 0,-26 48 0,29-67 0,-1-1 0,-1 0 0,0-1 0,-1-1 0,0 0 0,-2-1 0,1-1 0,-2 0 0,-22 14 0,-18 5 0,-98 40 0,-531 184 0,324-129 0,-311 135 0,-379 132 0,-235-31 0,1064-305 0,-263 79 0,412-113 0,48-15 0,-1 0 0,1-2 0,-1-1 0,-1-1 0,-45 2 0,12-7 0,-1 3 0,1 2 0,1 3 0,-1 2 0,-79 25 0,101-24 0,-1-2 0,-76 6 0,35-4 0,41-5 0,-60 1 0,76-7-1365,3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01:17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24575,'3'95'0,"-1"-43"0,-2 1 0,-8 66 0,8-118 0,0 0 0,0 0 0,0 1 0,0-1 0,0 0 0,0 1 0,0-1 0,1 0 0,-1 0 0,1 1 0,-1-1 0,1 0 0,-1 0 0,1 0 0,0 0 0,-1 0 0,1 0 0,0 0 0,0 0 0,0 0 0,0 0 0,0 0 0,0 0 0,0 0 0,0-1 0,0 1 0,0-1 0,1 1 0,-1 0 0,0-1 0,0 0 0,1 1 0,-1-1 0,0 0 0,0 0 0,1 0 0,-1 0 0,0 0 0,2 0 0,66-1 0,-51 0 0,212-3 0,-227 3 0,-1 1 0,1-1 0,-1 1 0,1-1 0,-1 0 0,1 0 0,-1 0 0,0 0 0,0-1 0,1 1 0,-1-1 0,0 1 0,0-1 0,0 0 0,-1 1 0,1-1 0,0 0 0,-1 0 0,1 0 0,-1-1 0,1 1 0,-1 0 0,0-1 0,0 1 0,0 0 0,-1-1 0,1 1 0,0-1 0,-1 1 0,1-6 0,0-9 0,0 0 0,-1 0 0,-3-29 0,1 15 0,0-53-1365,2 61-5461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01:20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24575,'2'53'0,"3"-1"0,1 1 0,15 57 0,51 149 0,-66-241 0,47 150 0,8-2 0,7-3 0,7-3 0,7-4 0,185 266 0,-193-327 0,4-2 0,4-5 0,157 133 0,-162-161 0,3-3 0,2-4 0,3-3 0,2-4 0,97 37 0,181 52 0,221 93 0,-150-14 0,36 17 0,-351-180 0,2-5 0,131 31 0,-113-44 0,1-7 0,177 11 0,-295-36 0,-1 1 0,0 1 0,0 1 0,0 1 0,39 14 0,-52-14 0,1 0 0,-1 0 0,0 1 0,0 1 0,0 0 0,-1 0 0,0 1 0,-1 0 0,0 0 0,0 1 0,-1 0 0,0 1 0,8 13 0,7 17 0,-1 1 0,-2 1 0,-2 0 0,-2 1 0,-1 1 0,-3 1 0,7 50 0,-7 18 0,-8 207 0,-5-164 0,2-144 0,-2 0 0,1-1 0,-1 1 0,-1-1 0,0 1 0,-1-1 0,0 0 0,-6 12 0,-1-2 0,-2 0 0,-27 38 0,36-54-57,-1-1 0,1 1 1,-1-1-1,0 0 0,0 0 0,0 0 0,-1-1 0,1 1 0,-1-1 0,0-1 0,0 1 1,0-1-1,0 0 0,0 0 0,0-1 0,0 0 0,-1 0 0,1 0 0,-1-1 1,1 0-1,0 0 0,-1-1 0,-10-2 0,0-2-6769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14:03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1215 1 24575,'6'130'0,"30"174"0,-7-89 0,-25-178 0,23 214 0,-4 267 0,-26-479 0,-1-1 0,-1 0 0,-21 71 0,-49 106 0,10-38 0,37-84 0,-33 96 0,48-157 0,-1 0 0,-1-1 0,-31 47 0,40-68 0,0 0 0,0 1 0,1-1 0,1 1 0,0 1 0,0-1 0,1 0 0,-2 16 0,0 12 0,1 46 0,1-16 0,-27 178 0,23-213 0,-2-1 0,-1 0 0,-1-1 0,-2 0 0,-22 39 0,-69 133 0,6-10 0,71-143 0,2 1 0,3 1 0,-23 75 0,35-91 0,-2-1 0,-2 0 0,-1-1 0,-2 0 0,-2-1 0,0-1 0,-39 47 0,23-26 0,32-46 0,-1-1 0,0 0 0,-1 0 0,1-1 0,-1 1 0,0-1 0,-1 0 0,0 0 0,0-1 0,0 1 0,-11 6 0,-8 0 0,-33 22 0,54-31 0,1 1 0,-1-1 0,1 1 0,0-1 0,0 1 0,0 0 0,1 0 0,-1 1 0,1-1 0,0 0 0,0 1 0,-1 5 0,-16 34 0,19-43 0,0-1 0,0 1 0,-1-1 0,1 0 0,0 1 0,-1-1 0,1 1 0,-1-1 0,1 0 0,0 0 0,-1 1 0,1-1 0,-1 0 0,1 1 0,-1-1 0,1 0 0,-1 0 0,1 0 0,-1 0 0,1 0 0,-1 0 0,1 1 0,-1-1 0,1 0 0,-1 0 0,1 0 0,-1-1 0,0 1 0,0-1 0,-1 1 0,1-1 0,0 0 0,0 0 0,0-1 0,0 1 0,0 0 0,0 0 0,0 0 0,0-1 0,0 1 0,0 0 0,0-1 0,0-2 0,-43-95-1365,32 76-5461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09:14:04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 24575,'0'4'0,"4"1"0,6 0 0,5-1 0,5-1 0,2-5 0,2-2 0,2-1 0,-1-3 0,1-1 0,-5-3 0,-1 1 0,-4 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1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24575,'5'101'0,"5"0"0,42 183 0,-17-153 0,7 38 0,-34-121 0,3 0 0,22 63 0,-24-85 0,3-1 0,0-1 0,1 1 0,1-2 0,30 38 0,-22-30 0,-1 1 0,-2 0 0,-2 2 0,24 59 0,-20-42 0,32 55 0,-31-64 0,29 75 0,-33-71 0,-18-45 0,1 0 0,-1 0 0,0 0 0,1 0 0,-1 0 0,0 0 0,1 0 0,-1 0 0,1 0 0,0 0 0,-1 0 0,1-1 0,0 1 0,-1 0 0,1 0 0,0-1 0,0 1 0,0 0 0,0-1 0,0 1 0,0-1 0,1 1 0,-1-1 0,-1 0 0,1-1 0,0 1 0,0 0 0,0-1 0,-1 1 0,1-1 0,0 1 0,-1-1 0,1 1 0,0-1 0,-1 1 0,1-1 0,-1 0 0,1 1 0,-1-1 0,1 0 0,-1 0 0,1 1 0,-1-1 0,1-1 0,18-59 0,-16 49 0,81-294-1365,-75 275-5461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17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724 422 24575,'-51'18'0,"34"-16"0,1-1 0,0-1 0,0 0 0,-1-1 0,1-1 0,0-1 0,0 0 0,0-1 0,1 0 0,0-2 0,-1 0 0,-15-9 0,-23-14 0,-91-64 0,135 86 0,-25-21 0,2-3 0,0 0 0,3-2 0,0-1 0,-28-45 0,43 58-1365,8 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2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24575,'3'69'0,"4"1"0,2-1 0,4-1 0,24 81 0,-21-86 0,-2 1 0,-3 0 0,-4 1 0,1 71 0,-7-117 0,1 0 0,1 0 0,1-1 0,1 1 0,1-1 0,8 21 0,-6-22 0,-2 2 0,0-1 0,-1 1 0,-1-1 0,2 32 0,-5-49 0,-1 0 0,0 1 0,0-1 0,0 0 0,0 1 0,0-1 0,0 0 0,0 0 0,-1 1 0,1-1 0,0 0 0,-1 0 0,1 1 0,-1-1 0,1 0 0,-1 0 0,0 0 0,1 0 0,-1 0 0,0 0 0,0 0 0,0 0 0,1 0 0,-1 0 0,-2 1 0,2-2 0,-1 0 0,1 1 0,-1-1 0,0 0 0,1 0 0,-1 0 0,0 0 0,1 0 0,-1-1 0,0 1 0,1 0 0,-1-1 0,0 1 0,1-1 0,-1 0 0,-2-1 0,-9-5 0,-1-2 0,2 0 0,-17-14 0,21 16 0,-17-13-1365,3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3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0 343 24575,'0'-5'0,"0"-4"0,5-10 0,4-11 0,6-7 0,5-7 0,2 1 0,2 2 0,-2 5 0,-2 9 0,-4 4 0,-1 6 0,-2 6-8191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56.2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27 132 24575,'20'-20'0,"0"2"0,29-21 0,-39 32 0,0 1 0,0 0 0,1 1 0,-1 1 0,1-1 0,0 2 0,1-1 0,12-1 0,25 0 0,1 2 0,-1 2 0,76 8 0,-115-6 0,-1 1 0,0 0 0,0 0 0,0 0 0,0 1 0,0 1 0,-1-1 0,0 1 0,1 1 0,-1 0 0,-1 0 0,9 7 0,-6-3 0,0 1 0,0 0 0,-1 1 0,-1 0 0,1 0 0,-2 1 0,9 17 0,-3 0 0,-1 1 0,-2 0 0,-1 1 0,-2 0 0,0 0 0,2 42 0,-5 467 0,-6-476 0,-4 27 0,-4 0 0,-4 0 0,-4-1 0,-4-1 0,-4-1 0,-4-1 0,-3-2 0,-78 142 0,28-79 0,7 4 0,-57 164 0,128-302 0,0 0 0,-1 0 0,0-1 0,-11 17 0,12-25 0,1 1 0,-1-1 0,0 0 0,0 0 0,0 0 0,-1 0 0,1-1 0,-1 0 0,0-1 0,0 1 0,-8 2 0,11-4 0,-3 1 0,1-1 0,0 0 0,-1 0 0,0 0 0,1 0 0,-1-1 0,-10 1 0,14-2 0,0-1 0,1 1 0,-1-1 0,1 1 0,-1-1 0,1 1 0,-1-1 0,1 0 0,-1 0 0,1 0 0,0 0 0,0 0 0,-1 0 0,1 0 0,0-1 0,0 1 0,0 0 0,0 0 0,0-1 0,1 1 0,-1-1 0,0 1 0,1-1 0,-1 1 0,1-1 0,-1 1 0,1-1 0,0 0 0,-1 1 0,1-1 0,0 0 0,0-2 0,-2-32-279,3-70 0,0 87-528,-1 7-6019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8:56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24575,'4'0'0,"5"0"0,7 0 0,7 0 0,5 5 0,6 0 0,1 0 0,-1-1 0,2-1 0,-1-1 0,-2-1 0,-7 4 0,-3 0 0,-2 1 0,0-2 0,1-1 0,-4 3 0,-5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2T11:59:08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110 1 24575,'-2'195'0,"5"208"0,8-262 0,2 85 0,-14 782 0,2-1005 0,-1 0 0,0-1 0,0 1 0,0 0 0,-1-1 0,1 1 0,-1-1 0,1 1 0,-1-1 0,0 1 0,0-1 0,0 1 0,0-1 0,0 1 0,-1-1 0,1 0 0,-1 0 0,-2 3 0,3-4 0,1-1 0,-1 0 0,0 1 0,0-1 0,0 0 0,1 1 0,-1-1 0,0 0 0,0 0 0,0 0 0,1 0 0,-1 0 0,0 0 0,0 0 0,0 0 0,0 0 0,1 0 0,-1-1 0,0 1 0,0 0 0,1-1 0,-2 1 0,-23-23 0,-39-78-1365,54 86-5461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F35F2-BDDE-41BD-9C81-7DC36696FB5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FEBA6-C01F-486D-9340-E2430473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1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FEBA6-C01F-486D-9340-E243047359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6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4CEAE0B-CA93-24A4-ABBF-B344B2A75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B34ED50-54F9-58B1-091D-D3C9E9CDC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0AA627E-FC58-238E-D87D-FB0AA33D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EDC513D-59D0-76E7-A58D-C1B58400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E76368D-8AB7-82C7-4038-B530616D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ADF4CEA-AEEF-FF65-9489-A6E760C9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65D94CF6-F93D-FC80-1CE3-6AB332BEE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D7A7041-510E-B1C9-A7FC-C21F4991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B57AAE-737D-4C68-7422-5DCEBB6F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4637CA-65BA-58CD-77CC-FD1640DA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D6366151-E274-8507-9C1B-B7CA7E1CE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3A5D896-BC3C-1445-1770-EF2E79B04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8F8D91F-ACCE-00D3-8D85-D503479E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0917600-C8CD-1717-D247-9B8BDD19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B153C1C-1B52-50F4-380C-7FBB6BAD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7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586AADF-C4E3-F993-3C81-346B858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15E3A38-4119-D143-3745-5FA44128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93444A9-AE8B-A2F0-32C2-0BFAA637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F7E4777-3B3D-3662-D42C-C88693E6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A5759C4-1AF5-99F9-EDEB-3E4E0E88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0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2F513AF-12EE-B0C5-A33C-4CCB2D94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8CB66FE-C22E-0CFF-8BAB-5E2B3670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A43A374-8434-DC83-ED55-5509EA43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C079DE3-D63A-35DD-E4DD-564B8509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B5F84F0-ACBF-F0E3-C6F4-0574083F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3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5B7A935-FFB7-E575-2A1C-DE1C6B69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F09D159-33F4-E149-1777-DF5B00CEC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8DF9D04A-F6AC-DD23-E9AB-3474C8528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DFC8A76-71F9-6A0D-F246-D21A56EF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C29003A-C7E4-13DB-0CB9-CB80B11C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FC151B8-CBA5-5A0D-D6B3-99F864FF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F42A3B1-47A5-1D31-2BA1-BD31680B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1930E40-7835-4E5D-75A8-8B713E16B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3FFD3D58-045C-A0E6-4E74-C4FF04BA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D31F877A-C6BB-D07A-F2B8-95DEBA95F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A55059D2-7B09-0F57-E50D-2251BD8FA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C3E658A-1FD2-B8F0-3036-BA7F6FB7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5386B49-46A2-BDEB-315A-56059362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8C6A569D-17C5-124E-CD03-16DE7089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AC1FC7E-6996-AB2A-438D-F2F6DD71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B3D276E1-5ED2-A6A7-AA0D-D6169793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65CF1951-BA32-0ED6-7246-D4AADDF8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5258B90-E85D-D0D7-7E3D-D9BFD1ED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9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0A1E127A-046C-F614-0282-6B30BB3C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174FF7C4-7B74-0319-D2D6-C5CEFF4C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27DB3AFC-52C7-7C6C-7BD9-F9AA06CB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9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C65F72-7F4D-58E0-4D18-3AF15460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69F105-F43D-F068-C59A-992211DC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C6544A8-6E52-A97C-F3B1-FC699AC4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8FFFD625-CFDF-8837-0E37-7E61585B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CF337D93-0DCE-F742-FA11-79B6D94E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A187ECE0-AB1D-B038-E046-E89EF093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9716C62-48CA-44D4-1EBB-807EFBAE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9E064CB2-B81B-FEBF-F1BA-815ACCC14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155AC8BC-9BF2-0BC1-6F7B-26717E19D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9B2C563-2841-A98F-3F56-4DB9795C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007CA97-61A2-6C8F-C5E8-2AA680E3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AC68E2F8-3084-DBDA-76EA-9F4B3355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90AF068C-7DB0-CF6B-CEC6-F4B43A3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E23B156-AE61-3EC3-4C93-2BF2D910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C97318A-C426-1A8E-4868-33A8630AE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7A39-88CA-4000-8DE8-6F76F323A3A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88265D4-298C-E299-C34A-56FC96145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5D3B4C5-FE29-1DB7-65DE-3E33B4211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EA517-4C9E-45DC-A0E6-B8DDCFC55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1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6.png"/><Relationship Id="rId18" Type="http://schemas.openxmlformats.org/officeDocument/2006/relationships/customXml" Target="../ink/ink10.xm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customXml" Target="../ink/ink7.xml"/><Relationship Id="rId17" Type="http://schemas.openxmlformats.org/officeDocument/2006/relationships/image" Target="../media/image38.png"/><Relationship Id="rId2" Type="http://schemas.openxmlformats.org/officeDocument/2006/relationships/image" Target="../media/image30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customXml" Target="../ink/ink6.xml"/><Relationship Id="rId19" Type="http://schemas.openxmlformats.org/officeDocument/2006/relationships/image" Target="../media/image39.png"/><Relationship Id="rId4" Type="http://schemas.openxmlformats.org/officeDocument/2006/relationships/customXml" Target="../ink/ink3.xml"/><Relationship Id="rId9" Type="http://schemas.openxmlformats.org/officeDocument/2006/relationships/image" Target="../media/image34.png"/><Relationship Id="rId1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15.xml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3" Type="http://schemas.openxmlformats.org/officeDocument/2006/relationships/image" Target="../media/image43.png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48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14.xml"/><Relationship Id="rId24" Type="http://schemas.openxmlformats.org/officeDocument/2006/relationships/image" Target="../media/image54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10" Type="http://schemas.openxmlformats.org/officeDocument/2006/relationships/image" Target="../media/image47.png"/><Relationship Id="rId19" Type="http://schemas.openxmlformats.org/officeDocument/2006/relationships/customXml" Target="../ink/ink18.xml"/><Relationship Id="rId4" Type="http://schemas.openxmlformats.org/officeDocument/2006/relationships/image" Target="../media/image44.png"/><Relationship Id="rId9" Type="http://schemas.openxmlformats.org/officeDocument/2006/relationships/customXml" Target="../ink/ink13.xml"/><Relationship Id="rId14" Type="http://schemas.openxmlformats.org/officeDocument/2006/relationships/image" Target="../media/image49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customXml" Target="../ink/ink23.xml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customXml" Target="../ink/ink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27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5C48EBE-67B9-164F-CEA8-2C3A2DB8B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fitting</a:t>
            </a:r>
            <a:endParaRPr lang="en-US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EF1E77F-5173-9F1A-6437-E2785221B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80260FD6-DE97-02C7-263F-4C9F314CD7C9}"/>
              </a:ext>
            </a:extLst>
          </p:cNvPr>
          <p:cNvSpPr txBox="1"/>
          <p:nvPr/>
        </p:nvSpPr>
        <p:spPr>
          <a:xfrm>
            <a:off x="0" y="0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On Laptop ~3FPS</a:t>
            </a:r>
          </a:p>
        </p:txBody>
      </p:sp>
    </p:spTree>
    <p:extLst>
      <p:ext uri="{BB962C8B-B14F-4D97-AF65-F5344CB8AC3E}">
        <p14:creationId xmlns:p14="http://schemas.microsoft.com/office/powerpoint/2010/main" val="3070648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31111BA4-DF0A-5FE5-BFE8-80824666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5" y="0"/>
            <a:ext cx="11052149" cy="685800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1FC2547E-67AD-99E2-F2C5-7F04A3B45EF7}"/>
              </a:ext>
            </a:extLst>
          </p:cNvPr>
          <p:cNvSpPr txBox="1"/>
          <p:nvPr/>
        </p:nvSpPr>
        <p:spPr>
          <a:xfrm>
            <a:off x="5040364" y="2139247"/>
            <a:ext cx="685925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i-FI" dirty="0"/>
              <a:t>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impose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mahalanobis</a:t>
            </a:r>
            <a:r>
              <a:rPr lang="fi-FI" dirty="0"/>
              <a:t> </a:t>
            </a:r>
            <a:r>
              <a:rPr lang="fi-FI" dirty="0" err="1"/>
              <a:t>gating</a:t>
            </a:r>
            <a:r>
              <a:rPr lang="fi-FI" dirty="0"/>
              <a:t> is </a:t>
            </a:r>
            <a:r>
              <a:rPr lang="fi-FI" dirty="0" err="1"/>
              <a:t>doing</a:t>
            </a:r>
            <a:r>
              <a:rPr lang="fi-FI" dirty="0"/>
              <a:t> </a:t>
            </a:r>
            <a:r>
              <a:rPr lang="fi-FI" dirty="0" err="1"/>
              <a:t>bad</a:t>
            </a:r>
            <a:endParaRPr lang="en-US" dirty="0"/>
          </a:p>
        </p:txBody>
      </p:sp>
      <p:grpSp>
        <p:nvGrpSpPr>
          <p:cNvPr id="9" name="Ryhmä 8">
            <a:extLst>
              <a:ext uri="{FF2B5EF4-FFF2-40B4-BE49-F238E27FC236}">
                <a16:creationId xmlns:a16="http://schemas.microsoft.com/office/drawing/2014/main" id="{D6D842F0-D979-F238-8E2D-0ED2B3311776}"/>
              </a:ext>
            </a:extLst>
          </p:cNvPr>
          <p:cNvGrpSpPr/>
          <p:nvPr/>
        </p:nvGrpSpPr>
        <p:grpSpPr>
          <a:xfrm>
            <a:off x="4583303" y="1689760"/>
            <a:ext cx="388080" cy="609480"/>
            <a:chOff x="4583303" y="1689760"/>
            <a:chExt cx="38808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Käsinkirjoitus 6">
                  <a:extLst>
                    <a:ext uri="{FF2B5EF4-FFF2-40B4-BE49-F238E27FC236}">
                      <a16:creationId xmlns:a16="http://schemas.microsoft.com/office/drawing/2014/main" id="{FEC61CA5-7A57-2235-5D1A-36EAC9C2BE6D}"/>
                    </a:ext>
                  </a:extLst>
                </p14:cNvPr>
                <p14:cNvContentPartPr/>
                <p14:nvPr/>
              </p14:nvContentPartPr>
              <p14:xfrm>
                <a:off x="4624343" y="1689760"/>
                <a:ext cx="347040" cy="609480"/>
              </p14:xfrm>
            </p:contentPart>
          </mc:Choice>
          <mc:Fallback xmlns="">
            <p:pic>
              <p:nvPicPr>
                <p:cNvPr id="7" name="Käsinkirjoitus 6">
                  <a:extLst>
                    <a:ext uri="{FF2B5EF4-FFF2-40B4-BE49-F238E27FC236}">
                      <a16:creationId xmlns:a16="http://schemas.microsoft.com/office/drawing/2014/main" id="{FEC61CA5-7A57-2235-5D1A-36EAC9C2BE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15703" y="1681120"/>
                  <a:ext cx="36468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Käsinkirjoitus 7">
                  <a:extLst>
                    <a:ext uri="{FF2B5EF4-FFF2-40B4-BE49-F238E27FC236}">
                      <a16:creationId xmlns:a16="http://schemas.microsoft.com/office/drawing/2014/main" id="{4F2AAB21-54DB-28BA-EF22-C7E38919A738}"/>
                    </a:ext>
                  </a:extLst>
                </p14:cNvPr>
                <p14:cNvContentPartPr/>
                <p14:nvPr/>
              </p14:nvContentPartPr>
              <p14:xfrm>
                <a:off x="4583303" y="1695160"/>
                <a:ext cx="60120" cy="144720"/>
              </p14:xfrm>
            </p:contentPart>
          </mc:Choice>
          <mc:Fallback xmlns="">
            <p:pic>
              <p:nvPicPr>
                <p:cNvPr id="8" name="Käsinkirjoitus 7">
                  <a:extLst>
                    <a:ext uri="{FF2B5EF4-FFF2-40B4-BE49-F238E27FC236}">
                      <a16:creationId xmlns:a16="http://schemas.microsoft.com/office/drawing/2014/main" id="{4F2AAB21-54DB-28BA-EF22-C7E38919A7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4303" y="1686160"/>
                  <a:ext cx="77760" cy="1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797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iruutu 5">
            <a:extLst>
              <a:ext uri="{FF2B5EF4-FFF2-40B4-BE49-F238E27FC236}">
                <a16:creationId xmlns:a16="http://schemas.microsoft.com/office/drawing/2014/main" id="{5176E847-4082-8D86-70A2-E17D49DC9F4B}"/>
              </a:ext>
            </a:extLst>
          </p:cNvPr>
          <p:cNvSpPr txBox="1"/>
          <p:nvPr/>
        </p:nvSpPr>
        <p:spPr>
          <a:xfrm>
            <a:off x="79899" y="4970659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Var_depth</a:t>
            </a:r>
            <a:r>
              <a:rPr lang="fi-FI" dirty="0"/>
              <a:t> = 0.1**2</a:t>
            </a:r>
          </a:p>
          <a:p>
            <a:r>
              <a:rPr lang="fi-FI" dirty="0" err="1"/>
              <a:t>Var_speed</a:t>
            </a:r>
            <a:r>
              <a:rPr lang="fi-FI" dirty="0"/>
              <a:t> = 2**2</a:t>
            </a:r>
            <a:endParaRPr lang="en-US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2A34247-8DFD-61F7-DA3F-2DD26E5BBCF6}"/>
              </a:ext>
            </a:extLst>
          </p:cNvPr>
          <p:cNvSpPr txBox="1"/>
          <p:nvPr/>
        </p:nvSpPr>
        <p:spPr>
          <a:xfrm>
            <a:off x="0" y="4260768"/>
            <a:ext cx="118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covariance</a:t>
            </a:r>
            <a:r>
              <a:rPr lang="fi-FI" dirty="0"/>
              <a:t>, R. For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look at </a:t>
            </a:r>
            <a:r>
              <a:rPr lang="fi-FI" dirty="0" err="1"/>
              <a:t>places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single </a:t>
            </a:r>
            <a:r>
              <a:rPr lang="fi-FI" dirty="0" err="1"/>
              <a:t>object</a:t>
            </a:r>
            <a:r>
              <a:rPr lang="fi-FI" dirty="0"/>
              <a:t>.</a:t>
            </a:r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fit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MOST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lie</a:t>
            </a:r>
            <a:r>
              <a:rPr lang="fi-FI" dirty="0"/>
              <a:t> inside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</a:t>
            </a:r>
            <a:endParaRPr lang="en-US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9FF204F9-B441-7396-7A4A-7A58015B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837"/>
            <a:ext cx="12192000" cy="4218045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D47A6DBF-10E7-28B2-CB91-68853A731423}"/>
              </a:ext>
            </a:extLst>
          </p:cNvPr>
          <p:cNvSpPr txBox="1"/>
          <p:nvPr/>
        </p:nvSpPr>
        <p:spPr>
          <a:xfrm>
            <a:off x="2558249" y="5121580"/>
            <a:ext cx="9444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Even </a:t>
            </a:r>
            <a:r>
              <a:rPr lang="fi-FI" dirty="0" err="1"/>
              <a:t>though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resolution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is </a:t>
            </a:r>
            <a:r>
              <a:rPr lang="fi-FI" dirty="0" err="1"/>
              <a:t>good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 </a:t>
            </a:r>
            <a:r>
              <a:rPr lang="fi-FI" dirty="0" err="1"/>
              <a:t>deviation</a:t>
            </a:r>
            <a:endParaRPr lang="fi-FI" dirty="0"/>
          </a:p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is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quite</a:t>
            </a:r>
            <a:r>
              <a:rPr lang="fi-FI" dirty="0"/>
              <a:t> </a:t>
            </a:r>
            <a:r>
              <a:rPr lang="fi-FI" dirty="0" err="1"/>
              <a:t>bad</a:t>
            </a:r>
            <a:r>
              <a:rPr lang="fi-FI" dirty="0"/>
              <a:t>. Depth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endParaRPr lang="en-US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51927FF5-661D-0DFC-AE7C-F6257B0A33A7}"/>
              </a:ext>
            </a:extLst>
          </p:cNvPr>
          <p:cNvSpPr txBox="1"/>
          <p:nvPr/>
        </p:nvSpPr>
        <p:spPr>
          <a:xfrm>
            <a:off x="3475268" y="5982392"/>
            <a:ext cx="797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i-FI" dirty="0"/>
              <a:t>A </a:t>
            </a:r>
            <a:r>
              <a:rPr lang="fi-FI" dirty="0" err="1"/>
              <a:t>little</a:t>
            </a:r>
            <a:r>
              <a:rPr lang="fi-FI" dirty="0"/>
              <a:t> </a:t>
            </a:r>
            <a:r>
              <a:rPr lang="fi-FI" dirty="0" err="1"/>
              <a:t>bad</a:t>
            </a:r>
            <a:r>
              <a:rPr lang="fi-FI" dirty="0"/>
              <a:t> 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is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. </a:t>
            </a:r>
            <a:r>
              <a:rPr lang="fi-FI" dirty="0" err="1"/>
              <a:t>Speed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depth</a:t>
            </a:r>
            <a:endParaRPr lang="fi-FI" dirty="0"/>
          </a:p>
          <a:p>
            <a:r>
              <a:rPr lang="fi-FI" dirty="0"/>
              <a:t>	In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step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.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thats</a:t>
            </a:r>
            <a:r>
              <a:rPr lang="fi-FI" dirty="0"/>
              <a:t> just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desing</a:t>
            </a:r>
            <a:r>
              <a:rPr lang="fi-FI" dirty="0"/>
              <a:t>. </a:t>
            </a:r>
            <a:r>
              <a:rPr lang="fi-FI" dirty="0" err="1"/>
              <a:t>Such</a:t>
            </a:r>
            <a:r>
              <a:rPr lang="fi-FI" dirty="0"/>
              <a:t> is Kalman.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EA83BDD7-D953-0FC0-A9D8-082A4EBD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557"/>
            <a:ext cx="12192000" cy="2332309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44C9BD4B-29DF-9625-B511-959F671D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62" y="2229220"/>
            <a:ext cx="1076325" cy="1866900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337D2183-DA52-4CB0-0A31-702542B8061F}"/>
              </a:ext>
            </a:extLst>
          </p:cNvPr>
          <p:cNvSpPr txBox="1"/>
          <p:nvPr/>
        </p:nvSpPr>
        <p:spPr>
          <a:xfrm>
            <a:off x="79899" y="4970659"/>
            <a:ext cx="991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wrong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matrix</a:t>
            </a:r>
            <a:r>
              <a:rPr lang="fi-FI" dirty="0"/>
              <a:t> Q?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dont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measurements</a:t>
            </a:r>
            <a:r>
              <a:rPr lang="fi-FI" dirty="0"/>
              <a:t> it </a:t>
            </a:r>
            <a:r>
              <a:rPr lang="fi-FI" dirty="0" err="1"/>
              <a:t>expects</a:t>
            </a:r>
            <a:endParaRPr lang="fi-FI" dirty="0"/>
          </a:p>
          <a:p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 to </a:t>
            </a:r>
            <a:r>
              <a:rPr lang="fi-FI" dirty="0" err="1"/>
              <a:t>rise</a:t>
            </a:r>
            <a:r>
              <a:rPr lang="fi-FI" dirty="0"/>
              <a:t> FAST. 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at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case in </a:t>
            </a:r>
            <a:r>
              <a:rPr lang="fi-FI" dirty="0" err="1"/>
              <a:t>real</a:t>
            </a:r>
            <a:r>
              <a:rPr lang="fi-FI" dirty="0"/>
              <a:t> life,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someone</a:t>
            </a:r>
            <a:r>
              <a:rPr lang="fi-FI" dirty="0"/>
              <a:t> </a:t>
            </a:r>
            <a:r>
              <a:rPr lang="fi-FI" dirty="0" err="1"/>
              <a:t>doesnt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running</a:t>
            </a:r>
            <a:r>
              <a:rPr lang="fi-FI" dirty="0"/>
              <a:t> </a:t>
            </a:r>
            <a:r>
              <a:rPr lang="fi-FI" dirty="0" err="1"/>
              <a:t>suddenly</a:t>
            </a:r>
            <a:endParaRPr lang="en-US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D77379CE-48A1-C273-4D37-7A6352E56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3" y="2785071"/>
            <a:ext cx="5573488" cy="16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8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CBA6A584-2CD6-B102-031D-FB1B96EE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38"/>
            <a:ext cx="12192000" cy="2423307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50494C86-0A56-C252-E879-4C2BD24C57B6}"/>
              </a:ext>
            </a:extLst>
          </p:cNvPr>
          <p:cNvSpPr txBox="1"/>
          <p:nvPr/>
        </p:nvSpPr>
        <p:spPr>
          <a:xfrm>
            <a:off x="513094" y="2732610"/>
            <a:ext cx="10519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Theres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weird</a:t>
            </a:r>
            <a:r>
              <a:rPr lang="fi-FI" dirty="0"/>
              <a:t> </a:t>
            </a:r>
            <a:r>
              <a:rPr lang="fi-FI" dirty="0" err="1"/>
              <a:t>overshoots</a:t>
            </a:r>
            <a:r>
              <a:rPr lang="fi-FI" dirty="0"/>
              <a:t> of </a:t>
            </a:r>
            <a:r>
              <a:rPr lang="fi-FI" dirty="0" err="1"/>
              <a:t>speed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acceleration</a:t>
            </a:r>
            <a:r>
              <a:rPr lang="fi-FI" dirty="0"/>
              <a:t>??</a:t>
            </a:r>
          </a:p>
          <a:p>
            <a:r>
              <a:rPr lang="fi-FI" dirty="0" err="1"/>
              <a:t>Acceleration</a:t>
            </a:r>
            <a:r>
              <a:rPr lang="fi-FI" dirty="0"/>
              <a:t> (</a:t>
            </a:r>
            <a:r>
              <a:rPr lang="fi-FI" dirty="0" err="1"/>
              <a:t>hidden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)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really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us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here</a:t>
            </a:r>
            <a:r>
              <a:rPr lang="fi-FI" dirty="0"/>
              <a:t>.</a:t>
            </a:r>
          </a:p>
          <a:p>
            <a:endParaRPr lang="fi-FI" dirty="0"/>
          </a:p>
          <a:p>
            <a:pPr marL="285750" indent="-285750">
              <a:buFontTx/>
              <a:buChar char="-"/>
            </a:pP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possibly</a:t>
            </a:r>
            <a:r>
              <a:rPr lang="fi-FI" dirty="0"/>
              <a:t> a MODEL </a:t>
            </a:r>
            <a:r>
              <a:rPr lang="fi-FI" dirty="0" err="1"/>
              <a:t>issue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is sane,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(</a:t>
            </a:r>
            <a:r>
              <a:rPr lang="fi-FI" dirty="0" err="1"/>
              <a:t>prior</a:t>
            </a:r>
            <a:r>
              <a:rPr lang="fi-FI" dirty="0"/>
              <a:t>)</a:t>
            </a:r>
          </a:p>
          <a:p>
            <a:r>
              <a:rPr lang="fi-FI" dirty="0"/>
              <a:t>Is </a:t>
            </a:r>
            <a:r>
              <a:rPr lang="fi-FI" dirty="0" err="1"/>
              <a:t>going</a:t>
            </a:r>
            <a:r>
              <a:rPr lang="fi-FI" dirty="0"/>
              <a:t> </a:t>
            </a:r>
            <a:r>
              <a:rPr lang="fi-FI" dirty="0" err="1"/>
              <a:t>rogue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”cant”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fixed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raising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.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trust</a:t>
            </a:r>
            <a:r>
              <a:rPr lang="fi-FI" dirty="0"/>
              <a:t> to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faulty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fix</a:t>
            </a:r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is </a:t>
            </a:r>
            <a:r>
              <a:rPr lang="fi-FI" dirty="0" err="1"/>
              <a:t>faulty</a:t>
            </a:r>
            <a:r>
              <a:rPr lang="fi-FI" dirty="0"/>
              <a:t> to </a:t>
            </a:r>
            <a:r>
              <a:rPr lang="fi-FI" dirty="0" err="1"/>
              <a:t>begin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6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>
            <a:extLst>
              <a:ext uri="{FF2B5EF4-FFF2-40B4-BE49-F238E27FC236}">
                <a16:creationId xmlns:a16="http://schemas.microsoft.com/office/drawing/2014/main" id="{7999E184-9579-2ACE-6516-46D60F73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0" y="1020932"/>
            <a:ext cx="2471738" cy="297665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7C5619F6-C883-E341-4C4F-C4F8CF000271}"/>
              </a:ext>
            </a:extLst>
          </p:cNvPr>
          <p:cNvSpPr txBox="1"/>
          <p:nvPr/>
        </p:nvSpPr>
        <p:spPr>
          <a:xfrm>
            <a:off x="88776" y="5968735"/>
            <a:ext cx="11274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assuming</a:t>
            </a:r>
            <a:r>
              <a:rPr lang="fi-FI" dirty="0"/>
              <a:t>: </a:t>
            </a:r>
            <a:r>
              <a:rPr lang="fi-FI" dirty="0" err="1"/>
              <a:t>acceleration</a:t>
            </a:r>
            <a:r>
              <a:rPr lang="fi-FI" dirty="0"/>
              <a:t> </a:t>
            </a:r>
            <a:r>
              <a:rPr lang="fi-FI" dirty="0" err="1"/>
              <a:t>stays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delta T.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leading</a:t>
            </a:r>
            <a:r>
              <a:rPr lang="fi-FI" dirty="0"/>
              <a:t> us to </a:t>
            </a:r>
            <a:r>
              <a:rPr lang="fi-FI" dirty="0" err="1"/>
              <a:t>demise</a:t>
            </a:r>
            <a:r>
              <a:rPr lang="fi-FI" dirty="0"/>
              <a:t>. It is </a:t>
            </a:r>
            <a:r>
              <a:rPr lang="fi-FI" dirty="0" err="1"/>
              <a:t>not</a:t>
            </a:r>
            <a:endParaRPr lang="fi-FI" dirty="0"/>
          </a:p>
          <a:p>
            <a:r>
              <a:rPr lang="fi-FI" dirty="0" err="1"/>
              <a:t>True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assume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.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</a:t>
            </a:r>
            <a:r>
              <a:rPr lang="fi-FI" dirty="0" err="1"/>
              <a:t>doenst</a:t>
            </a:r>
            <a:r>
              <a:rPr lang="fi-FI" dirty="0"/>
              <a:t> </a:t>
            </a: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world</a:t>
            </a:r>
            <a:endParaRPr lang="en-US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315460EC-8FFC-2139-B2DF-9BCAB3900ACF}"/>
              </a:ext>
            </a:extLst>
          </p:cNvPr>
          <p:cNvSpPr txBox="1"/>
          <p:nvPr/>
        </p:nvSpPr>
        <p:spPr>
          <a:xfrm>
            <a:off x="374140" y="566099"/>
            <a:ext cx="412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a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Kalman </a:t>
            </a:r>
            <a:r>
              <a:rPr lang="fi-FI" dirty="0" err="1"/>
              <a:t>Gain</a:t>
            </a:r>
            <a:r>
              <a:rPr lang="fi-FI" dirty="0"/>
              <a:t>, K</a:t>
            </a:r>
            <a:endParaRPr lang="en-US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1B702A01-AAEE-7EC8-E37B-4768260C8A0C}"/>
              </a:ext>
            </a:extLst>
          </p:cNvPr>
          <p:cNvSpPr txBox="1"/>
          <p:nvPr/>
        </p:nvSpPr>
        <p:spPr>
          <a:xfrm>
            <a:off x="3663376" y="1233404"/>
            <a:ext cx="551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 is </a:t>
            </a:r>
            <a:r>
              <a:rPr lang="fi-FI" dirty="0" err="1"/>
              <a:t>affected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R. </a:t>
            </a:r>
            <a:r>
              <a:rPr lang="fi-FI" dirty="0" err="1"/>
              <a:t>Also</a:t>
            </a:r>
            <a:r>
              <a:rPr lang="fi-FI" dirty="0"/>
              <a:t> P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 </a:t>
            </a:r>
            <a:r>
              <a:rPr lang="fi-FI" dirty="0" err="1"/>
              <a:t>depends</a:t>
            </a:r>
            <a:r>
              <a:rPr lang="fi-FI" dirty="0"/>
              <a:t> on F and Q</a:t>
            </a:r>
            <a:endParaRPr lang="en-US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14BBAD5-B81B-BDB8-8116-E86AD7A543C9}"/>
              </a:ext>
            </a:extLst>
          </p:cNvPr>
          <p:cNvSpPr txBox="1"/>
          <p:nvPr/>
        </p:nvSpPr>
        <p:spPr>
          <a:xfrm>
            <a:off x="3984452" y="1829688"/>
            <a:ext cx="564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So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, Q </a:t>
            </a:r>
            <a:r>
              <a:rPr lang="fi-FI" dirty="0" err="1"/>
              <a:t>really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an </a:t>
            </a:r>
            <a:r>
              <a:rPr lang="fi-FI" dirty="0" err="1"/>
              <a:t>effect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9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9AF6CE19-0FEC-CE25-468D-1E3753787093}"/>
              </a:ext>
            </a:extLst>
          </p:cNvPr>
          <p:cNvSpPr txBox="1"/>
          <p:nvPr/>
        </p:nvSpPr>
        <p:spPr>
          <a:xfrm>
            <a:off x="4064351" y="169563"/>
            <a:ext cx="319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Q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66F5666-D277-9C14-2D1D-4C8D0610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1508987"/>
            <a:ext cx="12192000" cy="2135514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30344FA-6B4E-20BE-A746-199508E4360E}"/>
              </a:ext>
            </a:extLst>
          </p:cNvPr>
          <p:cNvSpPr txBox="1"/>
          <p:nvPr/>
        </p:nvSpPr>
        <p:spPr>
          <a:xfrm>
            <a:off x="1988456" y="839275"/>
            <a:ext cx="632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10x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</a:t>
            </a:r>
            <a:r>
              <a:rPr lang="fi-FI" dirty="0" err="1"/>
              <a:t>spectral_density</a:t>
            </a:r>
            <a:r>
              <a:rPr lang="fi-FI" dirty="0"/>
              <a:t> = 20 </a:t>
            </a:r>
            <a:r>
              <a:rPr lang="fi-FI" dirty="0" err="1"/>
              <a:t>instead</a:t>
            </a:r>
            <a:r>
              <a:rPr lang="fi-FI" dirty="0"/>
              <a:t> of 2:</a:t>
            </a:r>
            <a:endParaRPr lang="en-US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AAE32E83-C140-4DCA-C06F-A31E8A58B3CD}"/>
              </a:ext>
            </a:extLst>
          </p:cNvPr>
          <p:cNvSpPr txBox="1"/>
          <p:nvPr/>
        </p:nvSpPr>
        <p:spPr>
          <a:xfrm>
            <a:off x="800328" y="3947890"/>
            <a:ext cx="623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Speed</a:t>
            </a:r>
            <a:r>
              <a:rPr lang="fi-FI" dirty="0"/>
              <a:t> STILL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spikes</a:t>
            </a:r>
            <a:r>
              <a:rPr lang="fi-FI" dirty="0"/>
              <a:t>. </a:t>
            </a:r>
            <a:r>
              <a:rPr lang="fi-FI" dirty="0" err="1"/>
              <a:t>Not</a:t>
            </a:r>
            <a:r>
              <a:rPr lang="fi-FI" dirty="0"/>
              <a:t> ok. Q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fix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4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3C526FE0-891D-E877-8A6C-6D020C8757F8}"/>
              </a:ext>
            </a:extLst>
          </p:cNvPr>
          <p:cNvSpPr txBox="1"/>
          <p:nvPr/>
        </p:nvSpPr>
        <p:spPr>
          <a:xfrm>
            <a:off x="4064351" y="169563"/>
            <a:ext cx="40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How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?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2BCE13D-0662-9DA6-3443-FDB0A144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9" y="897800"/>
            <a:ext cx="5324475" cy="1619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7CC8BAB-4175-0EA1-6FB0-4ACE23F5B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89" y="1513828"/>
            <a:ext cx="4219575" cy="190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A0B9B124-750F-A91E-B769-7DA748147522}"/>
              </a:ext>
            </a:extLst>
          </p:cNvPr>
          <p:cNvSpPr txBox="1"/>
          <p:nvPr/>
        </p:nvSpPr>
        <p:spPr>
          <a:xfrm>
            <a:off x="1065178" y="528468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Go </a:t>
            </a:r>
            <a:r>
              <a:rPr lang="fi-FI" dirty="0" err="1"/>
              <a:t>from</a:t>
            </a:r>
            <a:endParaRPr lang="en-US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CBFE2155-738C-139C-CFEB-91D2AA844306}"/>
              </a:ext>
            </a:extLst>
          </p:cNvPr>
          <p:cNvSpPr txBox="1"/>
          <p:nvPr/>
        </p:nvSpPr>
        <p:spPr>
          <a:xfrm>
            <a:off x="1464673" y="1115911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to</a:t>
            </a:r>
            <a:endParaRPr lang="en-US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BBE40010-30FD-6D44-8B9B-1FA7D4DA8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919" y="2023430"/>
            <a:ext cx="8623462" cy="4499952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D6876AA7-71BA-20B1-20CC-19B9BE4DC99A}"/>
              </a:ext>
            </a:extLst>
          </p:cNvPr>
          <p:cNvSpPr txBox="1"/>
          <p:nvPr/>
        </p:nvSpPr>
        <p:spPr>
          <a:xfrm>
            <a:off x="1065178" y="2644350"/>
            <a:ext cx="1456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No </a:t>
            </a:r>
            <a:r>
              <a:rPr lang="fi-FI" dirty="0" err="1"/>
              <a:t>effect</a:t>
            </a:r>
            <a:r>
              <a:rPr lang="fi-FI" dirty="0"/>
              <a:t> on </a:t>
            </a:r>
          </a:p>
          <a:p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bumps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1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C44004DD-8080-850F-24BC-84298617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737" y="599019"/>
            <a:ext cx="8516644" cy="4470354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F271AA82-328B-0706-38E0-6DBDD61169A1}"/>
              </a:ext>
            </a:extLst>
          </p:cNvPr>
          <p:cNvSpPr txBox="1"/>
          <p:nvPr/>
        </p:nvSpPr>
        <p:spPr>
          <a:xfrm>
            <a:off x="452619" y="229687"/>
            <a:ext cx="44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REMOVE </a:t>
            </a:r>
            <a:r>
              <a:rPr lang="fi-FI" dirty="0" err="1"/>
              <a:t>effects</a:t>
            </a:r>
            <a:r>
              <a:rPr lang="fi-FI" dirty="0"/>
              <a:t> of </a:t>
            </a:r>
            <a:r>
              <a:rPr lang="fi-FI" dirty="0" err="1"/>
              <a:t>acceleration</a:t>
            </a:r>
            <a:r>
              <a:rPr lang="fi-FI" dirty="0"/>
              <a:t> on </a:t>
            </a:r>
            <a:r>
              <a:rPr lang="fi-FI" dirty="0" err="1"/>
              <a:t>speed</a:t>
            </a:r>
            <a:r>
              <a:rPr lang="fi-FI" dirty="0"/>
              <a:t> in F</a:t>
            </a:r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64E464DF-E09B-D089-7531-7625DC2A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" y="823819"/>
            <a:ext cx="3181350" cy="77152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906DFB2-4D9A-F3F0-50D2-2728F7D00E97}"/>
              </a:ext>
            </a:extLst>
          </p:cNvPr>
          <p:cNvSpPr txBox="1"/>
          <p:nvPr/>
        </p:nvSpPr>
        <p:spPr>
          <a:xfrm>
            <a:off x="263329" y="1689702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And </a:t>
            </a:r>
            <a:r>
              <a:rPr lang="fi-FI" dirty="0" err="1"/>
              <a:t>dont</a:t>
            </a:r>
            <a:r>
              <a:rPr lang="fi-FI" dirty="0"/>
              <a:t> </a:t>
            </a:r>
            <a:r>
              <a:rPr lang="fi-FI" dirty="0" err="1"/>
              <a:t>remember</a:t>
            </a:r>
            <a:r>
              <a:rPr lang="fi-FI" dirty="0"/>
              <a:t> </a:t>
            </a:r>
            <a:r>
              <a:rPr lang="fi-FI" dirty="0" err="1"/>
              <a:t>your</a:t>
            </a:r>
            <a:endParaRPr lang="fi-FI" dirty="0"/>
          </a:p>
          <a:p>
            <a:r>
              <a:rPr lang="fi-FI" dirty="0" err="1"/>
              <a:t>acceleration</a:t>
            </a:r>
            <a:endParaRPr lang="en-US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70EB8E7F-C66C-141E-4756-943BC641DEB7}"/>
              </a:ext>
            </a:extLst>
          </p:cNvPr>
          <p:cNvSpPr txBox="1"/>
          <p:nvPr/>
        </p:nvSpPr>
        <p:spPr>
          <a:xfrm>
            <a:off x="234374" y="2834196"/>
            <a:ext cx="2741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STILL!!!</a:t>
            </a:r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spikes</a:t>
            </a:r>
            <a:r>
              <a:rPr lang="fi-FI" dirty="0"/>
              <a:t> in </a:t>
            </a:r>
            <a:r>
              <a:rPr lang="fi-FI" dirty="0" err="1"/>
              <a:t>the</a:t>
            </a:r>
            <a:endParaRPr lang="fi-FI" dirty="0"/>
          </a:p>
          <a:p>
            <a:r>
              <a:rPr lang="fi-FI" dirty="0" err="1"/>
              <a:t>Speed</a:t>
            </a:r>
            <a:r>
              <a:rPr lang="fi-FI" dirty="0"/>
              <a:t>??</a:t>
            </a:r>
            <a:endParaRPr lang="en-US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E54AAA38-E428-FAF3-BADF-DFB18738067B}"/>
              </a:ext>
            </a:extLst>
          </p:cNvPr>
          <p:cNvSpPr txBox="1"/>
          <p:nvPr/>
        </p:nvSpPr>
        <p:spPr>
          <a:xfrm>
            <a:off x="280545" y="5133788"/>
            <a:ext cx="11149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Heck</a:t>
            </a:r>
            <a:r>
              <a:rPr lang="fi-FI" dirty="0"/>
              <a:t>…. </a:t>
            </a:r>
            <a:r>
              <a:rPr lang="fi-FI" dirty="0" err="1"/>
              <a:t>Yes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spikes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belong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: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</a:t>
            </a:r>
            <a:r>
              <a:rPr lang="fi-FI" dirty="0" err="1"/>
              <a:t>estimate</a:t>
            </a:r>
            <a:r>
              <a:rPr lang="fi-FI" dirty="0"/>
              <a:t> is </a:t>
            </a:r>
            <a:r>
              <a:rPr lang="fi-FI" dirty="0" err="1"/>
              <a:t>trusted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. </a:t>
            </a:r>
            <a:r>
              <a:rPr lang="fi-FI" dirty="0" err="1"/>
              <a:t>When</a:t>
            </a:r>
            <a:r>
              <a:rPr lang="fi-FI" dirty="0"/>
              <a:t> K </a:t>
            </a:r>
            <a:r>
              <a:rPr lang="fi-FI" dirty="0" err="1"/>
              <a:t>recalculates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, it </a:t>
            </a:r>
            <a:r>
              <a:rPr lang="fi-FI" dirty="0" err="1"/>
              <a:t>predicts</a:t>
            </a:r>
            <a:r>
              <a:rPr lang="fi-FI" dirty="0"/>
              <a:t> a 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we</a:t>
            </a:r>
            <a:endParaRPr lang="fi-FI" dirty="0"/>
          </a:p>
          <a:p>
            <a:r>
              <a:rPr lang="fi-FI" dirty="0" err="1"/>
              <a:t>Saw</a:t>
            </a:r>
            <a:r>
              <a:rPr lang="fi-FI" dirty="0"/>
              <a:t> a </a:t>
            </a:r>
            <a:r>
              <a:rPr lang="fi-FI" dirty="0" err="1"/>
              <a:t>Trusted</a:t>
            </a:r>
            <a:r>
              <a:rPr lang="fi-FI" dirty="0"/>
              <a:t> </a:t>
            </a:r>
            <a:r>
              <a:rPr lang="fi-FI" dirty="0" err="1"/>
              <a:t>spike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DEPTH.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>
                <a:highlight>
                  <a:srgbClr val="FFFF00"/>
                </a:highlight>
              </a:rPr>
              <a:t>depth</a:t>
            </a:r>
            <a:r>
              <a:rPr lang="fi-FI" dirty="0"/>
              <a:t> </a:t>
            </a:r>
            <a:r>
              <a:rPr lang="fi-FI" dirty="0" err="1"/>
              <a:t>therefore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breaks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,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issue</a:t>
            </a:r>
            <a:r>
              <a:rPr lang="fi-FI" dirty="0"/>
              <a:t> </a:t>
            </a:r>
            <a:r>
              <a:rPr lang="fi-FI" dirty="0" err="1"/>
              <a:t>lies</a:t>
            </a:r>
            <a:r>
              <a:rPr lang="fi-FI" dirty="0"/>
              <a:t> in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matrix</a:t>
            </a:r>
            <a:r>
              <a:rPr lang="fi-FI" dirty="0"/>
              <a:t>, R</a:t>
            </a:r>
            <a:endParaRPr lang="en-US" dirty="0"/>
          </a:p>
        </p:txBody>
      </p:sp>
      <p:grpSp>
        <p:nvGrpSpPr>
          <p:cNvPr id="12" name="Ryhmä 11">
            <a:extLst>
              <a:ext uri="{FF2B5EF4-FFF2-40B4-BE49-F238E27FC236}">
                <a16:creationId xmlns:a16="http://schemas.microsoft.com/office/drawing/2014/main" id="{841DE3D3-F9FD-07B2-8E6E-47138C389E2B}"/>
              </a:ext>
            </a:extLst>
          </p:cNvPr>
          <p:cNvGrpSpPr/>
          <p:nvPr/>
        </p:nvGrpSpPr>
        <p:grpSpPr>
          <a:xfrm>
            <a:off x="3680783" y="887320"/>
            <a:ext cx="302040" cy="641160"/>
            <a:chOff x="3680783" y="887320"/>
            <a:chExt cx="30204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Käsinkirjoitus 9">
                  <a:extLst>
                    <a:ext uri="{FF2B5EF4-FFF2-40B4-BE49-F238E27FC236}">
                      <a16:creationId xmlns:a16="http://schemas.microsoft.com/office/drawing/2014/main" id="{862BA076-E2CF-84CA-704B-059B611398C2}"/>
                    </a:ext>
                  </a:extLst>
                </p14:cNvPr>
                <p14:cNvContentPartPr/>
                <p14:nvPr/>
              </p14:nvContentPartPr>
              <p14:xfrm>
                <a:off x="3719303" y="887320"/>
                <a:ext cx="263520" cy="641160"/>
              </p14:xfrm>
            </p:contentPart>
          </mc:Choice>
          <mc:Fallback xmlns="">
            <p:pic>
              <p:nvPicPr>
                <p:cNvPr id="10" name="Käsinkirjoitus 9">
                  <a:extLst>
                    <a:ext uri="{FF2B5EF4-FFF2-40B4-BE49-F238E27FC236}">
                      <a16:creationId xmlns:a16="http://schemas.microsoft.com/office/drawing/2014/main" id="{862BA076-E2CF-84CA-704B-059B611398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0663" y="878320"/>
                  <a:ext cx="28116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Käsinkirjoitus 10">
                  <a:extLst>
                    <a:ext uri="{FF2B5EF4-FFF2-40B4-BE49-F238E27FC236}">
                      <a16:creationId xmlns:a16="http://schemas.microsoft.com/office/drawing/2014/main" id="{F47AF9C9-B534-3114-3961-2CB6C54C9306}"/>
                    </a:ext>
                  </a:extLst>
                </p14:cNvPr>
                <p14:cNvContentPartPr/>
                <p14:nvPr/>
              </p14:nvContentPartPr>
              <p14:xfrm>
                <a:off x="3680783" y="1357120"/>
                <a:ext cx="261000" cy="159840"/>
              </p14:xfrm>
            </p:contentPart>
          </mc:Choice>
          <mc:Fallback xmlns="">
            <p:pic>
              <p:nvPicPr>
                <p:cNvPr id="11" name="Käsinkirjoitus 10">
                  <a:extLst>
                    <a:ext uri="{FF2B5EF4-FFF2-40B4-BE49-F238E27FC236}">
                      <a16:creationId xmlns:a16="http://schemas.microsoft.com/office/drawing/2014/main" id="{F47AF9C9-B534-3114-3961-2CB6C54C93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1783" y="1348120"/>
                  <a:ext cx="27864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Ryhmä 17">
            <a:extLst>
              <a:ext uri="{FF2B5EF4-FFF2-40B4-BE49-F238E27FC236}">
                <a16:creationId xmlns:a16="http://schemas.microsoft.com/office/drawing/2014/main" id="{83CC0E79-AB32-C2DF-130A-EF6CB84E6292}"/>
              </a:ext>
            </a:extLst>
          </p:cNvPr>
          <p:cNvGrpSpPr/>
          <p:nvPr/>
        </p:nvGrpSpPr>
        <p:grpSpPr>
          <a:xfrm>
            <a:off x="4704983" y="993880"/>
            <a:ext cx="145440" cy="435240"/>
            <a:chOff x="4704983" y="993880"/>
            <a:chExt cx="14544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Käsinkirjoitus 15">
                  <a:extLst>
                    <a:ext uri="{FF2B5EF4-FFF2-40B4-BE49-F238E27FC236}">
                      <a16:creationId xmlns:a16="http://schemas.microsoft.com/office/drawing/2014/main" id="{F3695ACC-FBB9-3BF7-2C16-05F8C34489C5}"/>
                    </a:ext>
                  </a:extLst>
                </p14:cNvPr>
                <p14:cNvContentPartPr/>
                <p14:nvPr/>
              </p14:nvContentPartPr>
              <p14:xfrm>
                <a:off x="4704983" y="993880"/>
                <a:ext cx="70920" cy="411120"/>
              </p14:xfrm>
            </p:contentPart>
          </mc:Choice>
          <mc:Fallback xmlns="">
            <p:pic>
              <p:nvPicPr>
                <p:cNvPr id="16" name="Käsinkirjoitus 15">
                  <a:extLst>
                    <a:ext uri="{FF2B5EF4-FFF2-40B4-BE49-F238E27FC236}">
                      <a16:creationId xmlns:a16="http://schemas.microsoft.com/office/drawing/2014/main" id="{F3695ACC-FBB9-3BF7-2C16-05F8C34489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5983" y="985240"/>
                  <a:ext cx="88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Käsinkirjoitus 16">
                  <a:extLst>
                    <a:ext uri="{FF2B5EF4-FFF2-40B4-BE49-F238E27FC236}">
                      <a16:creationId xmlns:a16="http://schemas.microsoft.com/office/drawing/2014/main" id="{5299F7A0-18E8-5832-E783-EFFFE38F7656}"/>
                    </a:ext>
                  </a:extLst>
                </p14:cNvPr>
                <p14:cNvContentPartPr/>
                <p14:nvPr/>
              </p14:nvContentPartPr>
              <p14:xfrm>
                <a:off x="4784903" y="1305640"/>
                <a:ext cx="65520" cy="123480"/>
              </p14:xfrm>
            </p:contentPart>
          </mc:Choice>
          <mc:Fallback xmlns="">
            <p:pic>
              <p:nvPicPr>
                <p:cNvPr id="17" name="Käsinkirjoitus 16">
                  <a:extLst>
                    <a:ext uri="{FF2B5EF4-FFF2-40B4-BE49-F238E27FC236}">
                      <a16:creationId xmlns:a16="http://schemas.microsoft.com/office/drawing/2014/main" id="{5299F7A0-18E8-5832-E783-EFFFE38F76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5903" y="1297000"/>
                  <a:ext cx="831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Ryhmä 26">
            <a:extLst>
              <a:ext uri="{FF2B5EF4-FFF2-40B4-BE49-F238E27FC236}">
                <a16:creationId xmlns:a16="http://schemas.microsoft.com/office/drawing/2014/main" id="{F4499D35-6B05-C3F8-FA4B-D46750C2BBA3}"/>
              </a:ext>
            </a:extLst>
          </p:cNvPr>
          <p:cNvGrpSpPr/>
          <p:nvPr/>
        </p:nvGrpSpPr>
        <p:grpSpPr>
          <a:xfrm>
            <a:off x="4890383" y="1514800"/>
            <a:ext cx="276840" cy="1028160"/>
            <a:chOff x="4890383" y="1514800"/>
            <a:chExt cx="27684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Käsinkirjoitus 21">
                  <a:extLst>
                    <a:ext uri="{FF2B5EF4-FFF2-40B4-BE49-F238E27FC236}">
                      <a16:creationId xmlns:a16="http://schemas.microsoft.com/office/drawing/2014/main" id="{30B76BED-6525-CEB0-EE18-D576EAFF1E2B}"/>
                    </a:ext>
                  </a:extLst>
                </p14:cNvPr>
                <p14:cNvContentPartPr/>
                <p14:nvPr/>
              </p14:nvContentPartPr>
              <p14:xfrm>
                <a:off x="4890383" y="1514800"/>
                <a:ext cx="276840" cy="984600"/>
              </p14:xfrm>
            </p:contentPart>
          </mc:Choice>
          <mc:Fallback xmlns="">
            <p:pic>
              <p:nvPicPr>
                <p:cNvPr id="22" name="Käsinkirjoitus 21">
                  <a:extLst>
                    <a:ext uri="{FF2B5EF4-FFF2-40B4-BE49-F238E27FC236}">
                      <a16:creationId xmlns:a16="http://schemas.microsoft.com/office/drawing/2014/main" id="{30B76BED-6525-CEB0-EE18-D576EAFF1E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81743" y="1506160"/>
                  <a:ext cx="294480" cy="10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Käsinkirjoitus 22">
                  <a:extLst>
                    <a:ext uri="{FF2B5EF4-FFF2-40B4-BE49-F238E27FC236}">
                      <a16:creationId xmlns:a16="http://schemas.microsoft.com/office/drawing/2014/main" id="{05F667B0-6CDA-85D6-0C70-37920D77503A}"/>
                    </a:ext>
                  </a:extLst>
                </p14:cNvPr>
                <p14:cNvContentPartPr/>
                <p14:nvPr/>
              </p14:nvContentPartPr>
              <p14:xfrm>
                <a:off x="4891463" y="2521000"/>
                <a:ext cx="155520" cy="21960"/>
              </p14:xfrm>
            </p:contentPart>
          </mc:Choice>
          <mc:Fallback xmlns="">
            <p:pic>
              <p:nvPicPr>
                <p:cNvPr id="23" name="Käsinkirjoitus 22">
                  <a:extLst>
                    <a:ext uri="{FF2B5EF4-FFF2-40B4-BE49-F238E27FC236}">
                      <a16:creationId xmlns:a16="http://schemas.microsoft.com/office/drawing/2014/main" id="{05F667B0-6CDA-85D6-0C70-37920D7750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82823" y="2512000"/>
                  <a:ext cx="1731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Ryhmä 29">
            <a:extLst>
              <a:ext uri="{FF2B5EF4-FFF2-40B4-BE49-F238E27FC236}">
                <a16:creationId xmlns:a16="http://schemas.microsoft.com/office/drawing/2014/main" id="{1BB9800F-81BA-5C95-40E0-1AC3BE0BB420}"/>
              </a:ext>
            </a:extLst>
          </p:cNvPr>
          <p:cNvGrpSpPr/>
          <p:nvPr/>
        </p:nvGrpSpPr>
        <p:grpSpPr>
          <a:xfrm>
            <a:off x="3919823" y="1810720"/>
            <a:ext cx="140760" cy="745920"/>
            <a:chOff x="3919823" y="1810720"/>
            <a:chExt cx="14076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Käsinkirjoitus 27">
                  <a:extLst>
                    <a:ext uri="{FF2B5EF4-FFF2-40B4-BE49-F238E27FC236}">
                      <a16:creationId xmlns:a16="http://schemas.microsoft.com/office/drawing/2014/main" id="{5ABCCE07-7227-A102-8A16-C6DE99FAE7BC}"/>
                    </a:ext>
                  </a:extLst>
                </p14:cNvPr>
                <p14:cNvContentPartPr/>
                <p14:nvPr/>
              </p14:nvContentPartPr>
              <p14:xfrm>
                <a:off x="3919823" y="1810720"/>
                <a:ext cx="48960" cy="729720"/>
              </p14:xfrm>
            </p:contentPart>
          </mc:Choice>
          <mc:Fallback xmlns="">
            <p:pic>
              <p:nvPicPr>
                <p:cNvPr id="28" name="Käsinkirjoitus 27">
                  <a:extLst>
                    <a:ext uri="{FF2B5EF4-FFF2-40B4-BE49-F238E27FC236}">
                      <a16:creationId xmlns:a16="http://schemas.microsoft.com/office/drawing/2014/main" id="{5ABCCE07-7227-A102-8A16-C6DE99FAE7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0823" y="1802080"/>
                  <a:ext cx="6660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Käsinkirjoitus 28">
                  <a:extLst>
                    <a:ext uri="{FF2B5EF4-FFF2-40B4-BE49-F238E27FC236}">
                      <a16:creationId xmlns:a16="http://schemas.microsoft.com/office/drawing/2014/main" id="{A6548F0C-F6BC-6690-14F0-A376C4EEB3EB}"/>
                    </a:ext>
                  </a:extLst>
                </p14:cNvPr>
                <p14:cNvContentPartPr/>
                <p14:nvPr/>
              </p14:nvContentPartPr>
              <p14:xfrm>
                <a:off x="3968063" y="2486800"/>
                <a:ext cx="92520" cy="69840"/>
              </p14:xfrm>
            </p:contentPart>
          </mc:Choice>
          <mc:Fallback xmlns="">
            <p:pic>
              <p:nvPicPr>
                <p:cNvPr id="29" name="Käsinkirjoitus 28">
                  <a:extLst>
                    <a:ext uri="{FF2B5EF4-FFF2-40B4-BE49-F238E27FC236}">
                      <a16:creationId xmlns:a16="http://schemas.microsoft.com/office/drawing/2014/main" id="{A6548F0C-F6BC-6690-14F0-A376C4EEB3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9063" y="2477800"/>
                  <a:ext cx="110160" cy="8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937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1B114FF5-2AFA-A3F5-2991-25274461ECD2}"/>
              </a:ext>
            </a:extLst>
          </p:cNvPr>
          <p:cNvSpPr txBox="1"/>
          <p:nvPr/>
        </p:nvSpPr>
        <p:spPr>
          <a:xfrm>
            <a:off x="110087" y="357326"/>
            <a:ext cx="1167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Ok, </a:t>
            </a:r>
            <a:r>
              <a:rPr lang="fi-FI" dirty="0" err="1"/>
              <a:t>well</a:t>
            </a:r>
            <a:r>
              <a:rPr lang="fi-FI" dirty="0"/>
              <a:t>. </a:t>
            </a:r>
            <a:r>
              <a:rPr lang="fi-FI" dirty="0" err="1"/>
              <a:t>Previously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looked</a:t>
            </a:r>
            <a:r>
              <a:rPr lang="fi-FI" dirty="0"/>
              <a:t> at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inside 3std and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matrix</a:t>
            </a:r>
            <a:r>
              <a:rPr lang="fi-FI" dirty="0"/>
              <a:t> R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that</a:t>
            </a:r>
            <a:r>
              <a:rPr lang="fi-FI" dirty="0"/>
              <a:t>.</a:t>
            </a:r>
          </a:p>
          <a:p>
            <a:r>
              <a:rPr lang="fi-FI" dirty="0"/>
              <a:t>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? </a:t>
            </a:r>
            <a:endParaRPr lang="en-US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05924BFD-70C8-9883-3F6B-0E61BB9EC5FB}"/>
              </a:ext>
            </a:extLst>
          </p:cNvPr>
          <p:cNvSpPr txBox="1"/>
          <p:nvPr/>
        </p:nvSpPr>
        <p:spPr>
          <a:xfrm>
            <a:off x="573205" y="1003657"/>
            <a:ext cx="1140337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Well, </a:t>
            </a:r>
            <a:r>
              <a:rPr lang="fi-FI" dirty="0" err="1"/>
              <a:t>yes</a:t>
            </a:r>
            <a:r>
              <a:rPr lang="fi-FI" dirty="0"/>
              <a:t>. In </a:t>
            </a:r>
            <a:r>
              <a:rPr lang="fi-FI" dirty="0" err="1"/>
              <a:t>fact</a:t>
            </a:r>
            <a:r>
              <a:rPr lang="fi-FI" dirty="0"/>
              <a:t> i </a:t>
            </a:r>
            <a:r>
              <a:rPr lang="fi-FI" dirty="0" err="1"/>
              <a:t>believe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is </a:t>
            </a:r>
            <a:r>
              <a:rPr lang="fi-FI" dirty="0" err="1"/>
              <a:t>good</a:t>
            </a:r>
            <a:r>
              <a:rPr lang="fi-FI" dirty="0"/>
              <a:t>. </a:t>
            </a:r>
            <a:r>
              <a:rPr lang="fi-FI" dirty="0" err="1"/>
              <a:t>Its</a:t>
            </a:r>
            <a:r>
              <a:rPr lang="fi-FI" dirty="0"/>
              <a:t> just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comes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reflection</a:t>
            </a:r>
            <a:r>
              <a:rPr lang="fi-FI" dirty="0"/>
              <a:t>.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.</a:t>
            </a:r>
          </a:p>
          <a:p>
            <a:r>
              <a:rPr lang="fi-FI" dirty="0"/>
              <a:t>Well. It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further</a:t>
            </a:r>
            <a:r>
              <a:rPr lang="fi-FI" dirty="0"/>
              <a:t>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large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just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deal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.</a:t>
            </a:r>
          </a:p>
          <a:p>
            <a:r>
              <a:rPr lang="fi-FI" dirty="0"/>
              <a:t>	</a:t>
            </a:r>
            <a:r>
              <a:rPr lang="fi-FI" dirty="0" err="1"/>
              <a:t>We</a:t>
            </a:r>
            <a:r>
              <a:rPr lang="fi-FI" dirty="0"/>
              <a:t> cant </a:t>
            </a:r>
            <a:r>
              <a:rPr lang="fi-FI" dirty="0" err="1"/>
              <a:t>give</a:t>
            </a:r>
            <a:r>
              <a:rPr lang="fi-FI" dirty="0"/>
              <a:t> a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1 </a:t>
            </a:r>
            <a:r>
              <a:rPr lang="fi-FI" dirty="0" err="1"/>
              <a:t>meter</a:t>
            </a:r>
            <a:r>
              <a:rPr lang="fi-FI" dirty="0"/>
              <a:t> in </a:t>
            </a:r>
            <a:r>
              <a:rPr lang="fi-FI" dirty="0" err="1"/>
              <a:t>depth</a:t>
            </a:r>
            <a:r>
              <a:rPr lang="fi-FI" dirty="0"/>
              <a:t> a </a:t>
            </a:r>
            <a:r>
              <a:rPr lang="fi-FI" dirty="0" err="1"/>
              <a:t>clear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radar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</a:t>
            </a:r>
            <a:r>
              <a:rPr lang="fi-FI" dirty="0" err="1"/>
              <a:t>can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range</a:t>
            </a:r>
            <a:r>
              <a:rPr lang="fi-FI" dirty="0"/>
              <a:t> </a:t>
            </a:r>
            <a:r>
              <a:rPr lang="fi-FI" dirty="0" err="1"/>
              <a:t>anywhere</a:t>
            </a:r>
            <a:r>
              <a:rPr lang="fi-FI" dirty="0"/>
              <a:t> inside </a:t>
            </a:r>
            <a:r>
              <a:rPr lang="fi-FI" dirty="0" err="1"/>
              <a:t>the</a:t>
            </a:r>
            <a:r>
              <a:rPr lang="fi-FI" dirty="0"/>
              <a:t> 1 </a:t>
            </a:r>
            <a:r>
              <a:rPr lang="fi-FI" dirty="0" err="1"/>
              <a:t>meter</a:t>
            </a:r>
            <a:r>
              <a:rPr lang="fi-FI" dirty="0"/>
              <a:t> and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a ”</a:t>
            </a:r>
            <a:r>
              <a:rPr lang="fi-FI" dirty="0" err="1"/>
              <a:t>correct</a:t>
            </a:r>
            <a:r>
              <a:rPr lang="fi-FI" dirty="0"/>
              <a:t>” </a:t>
            </a:r>
            <a:r>
              <a:rPr lang="fi-FI" dirty="0" err="1"/>
              <a:t>measurement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just</a:t>
            </a:r>
          </a:p>
          <a:p>
            <a:r>
              <a:rPr lang="fi-FI" dirty="0"/>
              <a:t>	</a:t>
            </a:r>
            <a:r>
              <a:rPr lang="fi-FI" dirty="0" err="1"/>
              <a:t>happens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The</a:t>
            </a:r>
            <a:r>
              <a:rPr lang="fi-FI" dirty="0"/>
              <a:t> kalman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into </a:t>
            </a:r>
            <a:r>
              <a:rPr lang="fi-FI" dirty="0" err="1"/>
              <a:t>account</a:t>
            </a:r>
            <a:r>
              <a:rPr lang="fi-FI" dirty="0"/>
              <a:t>. It </a:t>
            </a:r>
            <a:r>
              <a:rPr lang="fi-FI" dirty="0" err="1"/>
              <a:t>believes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a </a:t>
            </a:r>
            <a:r>
              <a:rPr lang="fi-FI" dirty="0" err="1"/>
              <a:t>point</a:t>
            </a:r>
            <a:r>
              <a:rPr lang="fi-FI" dirty="0"/>
              <a:t> </a:t>
            </a:r>
            <a:r>
              <a:rPr lang="fi-FI" dirty="0" err="1"/>
              <a:t>source</a:t>
            </a:r>
            <a:r>
              <a:rPr lang="fi-FI" dirty="0"/>
              <a:t>. </a:t>
            </a:r>
            <a:r>
              <a:rPr lang="fi-FI" dirty="0" err="1"/>
              <a:t>What</a:t>
            </a:r>
            <a:r>
              <a:rPr lang="fi-FI" dirty="0"/>
              <a:t> i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however</a:t>
            </a:r>
            <a:endParaRPr lang="fi-FI" dirty="0"/>
          </a:p>
          <a:p>
            <a:r>
              <a:rPr lang="fi-FI" dirty="0"/>
              <a:t>	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calculation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case, as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wrong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	Case: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stationary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reflection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of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at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front</a:t>
            </a:r>
            <a:r>
              <a:rPr lang="fi-FI" dirty="0"/>
              <a:t>-&gt;</a:t>
            </a:r>
          </a:p>
          <a:p>
            <a:r>
              <a:rPr lang="fi-FI" dirty="0"/>
              <a:t>	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 for 1 </a:t>
            </a:r>
            <a:r>
              <a:rPr lang="fi-FI" dirty="0" err="1"/>
              <a:t>meter</a:t>
            </a:r>
            <a:r>
              <a:rPr lang="fi-FI" dirty="0"/>
              <a:t> long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1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dt</a:t>
            </a:r>
            <a:r>
              <a:rPr lang="fi-FI" dirty="0"/>
              <a:t> = 1m/s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thoug</a:t>
            </a:r>
            <a:r>
              <a:rPr lang="fi-FI" dirty="0"/>
              <a:t> in </a:t>
            </a:r>
            <a:r>
              <a:rPr lang="fi-FI" dirty="0" err="1"/>
              <a:t>reality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stationary</a:t>
            </a:r>
            <a:r>
              <a:rPr lang="fi-FI" dirty="0"/>
              <a:t> and </a:t>
            </a:r>
            <a:r>
              <a:rPr lang="fi-FI" dirty="0" err="1"/>
              <a:t>we</a:t>
            </a:r>
            <a:r>
              <a:rPr lang="fi-FI" dirty="0"/>
              <a:t> just </a:t>
            </a:r>
            <a:r>
              <a:rPr lang="fi-FI" dirty="0" err="1"/>
              <a:t>happened</a:t>
            </a:r>
            <a:r>
              <a:rPr lang="fi-FI" dirty="0"/>
              <a:t> to </a:t>
            </a:r>
            <a:r>
              <a:rPr lang="fi-FI" dirty="0" err="1"/>
              <a:t>catch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front</a:t>
            </a:r>
            <a:r>
              <a:rPr lang="fi-FI" dirty="0"/>
              <a:t> and </a:t>
            </a:r>
            <a:r>
              <a:rPr lang="fi-FI" dirty="0" err="1"/>
              <a:t>back</a:t>
            </a:r>
            <a:r>
              <a:rPr lang="fi-FI" dirty="0"/>
              <a:t> of it. In </a:t>
            </a:r>
            <a:r>
              <a:rPr lang="fi-FI" dirty="0" err="1"/>
              <a:t>this</a:t>
            </a:r>
            <a:r>
              <a:rPr lang="fi-FI" dirty="0"/>
              <a:t> case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fi-FI" dirty="0"/>
          </a:p>
          <a:p>
            <a:r>
              <a:rPr lang="fi-FI" dirty="0"/>
              <a:t>	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trusted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	EG. In </a:t>
            </a:r>
            <a:r>
              <a:rPr lang="fi-FI" dirty="0" err="1"/>
              <a:t>re-calculation</a:t>
            </a:r>
            <a:r>
              <a:rPr lang="fi-FI" dirty="0"/>
              <a:t> i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trust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 IS </a:t>
            </a:r>
            <a:r>
              <a:rPr lang="fi-FI" dirty="0" err="1"/>
              <a:t>accurate</a:t>
            </a:r>
            <a:r>
              <a:rPr lang="fi-FI" dirty="0"/>
              <a:t>. It just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lot</a:t>
            </a:r>
            <a:r>
              <a:rPr lang="fi-FI" dirty="0"/>
              <a:t> of</a:t>
            </a:r>
          </a:p>
          <a:p>
            <a:r>
              <a:rPr lang="fi-FI" dirty="0"/>
              <a:t>	</a:t>
            </a:r>
            <a:r>
              <a:rPr lang="fi-FI" dirty="0" err="1"/>
              <a:t>variance</a:t>
            </a:r>
            <a:r>
              <a:rPr lang="fi-FI" dirty="0"/>
              <a:t> in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it </a:t>
            </a:r>
            <a:r>
              <a:rPr lang="fi-FI" dirty="0" err="1"/>
              <a:t>gives</a:t>
            </a:r>
            <a:r>
              <a:rPr lang="fi-FI" dirty="0"/>
              <a:t> out.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189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D2BE5FCC-E881-FAC0-3D7F-92DDA2989FBA}"/>
              </a:ext>
            </a:extLst>
          </p:cNvPr>
          <p:cNvSpPr txBox="1"/>
          <p:nvPr/>
        </p:nvSpPr>
        <p:spPr>
          <a:xfrm>
            <a:off x="651624" y="188650"/>
            <a:ext cx="1076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So: </a:t>
            </a:r>
            <a:r>
              <a:rPr lang="fi-FI" dirty="0" err="1"/>
              <a:t>trust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velocity</a:t>
            </a:r>
            <a:r>
              <a:rPr lang="fi-FI" dirty="0"/>
              <a:t>,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in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variance</a:t>
            </a:r>
            <a:r>
              <a:rPr lang="fi-FI" dirty="0"/>
              <a:t> R </a:t>
            </a:r>
            <a:r>
              <a:rPr lang="fi-FI" dirty="0" err="1"/>
              <a:t>again</a:t>
            </a:r>
            <a:r>
              <a:rPr lang="fi-FI" dirty="0"/>
              <a:t>, as </a:t>
            </a:r>
            <a:r>
              <a:rPr lang="fi-FI" dirty="0" err="1"/>
              <a:t>changing</a:t>
            </a:r>
            <a:r>
              <a:rPr lang="fi-FI" dirty="0"/>
              <a:t> Q (in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forms</a:t>
            </a:r>
            <a:r>
              <a:rPr lang="fi-FI" dirty="0"/>
              <a:t>)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help</a:t>
            </a:r>
            <a:endParaRPr lang="en-US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C83AEDB-0363-805A-9C8D-642FFF5CD759}"/>
              </a:ext>
            </a:extLst>
          </p:cNvPr>
          <p:cNvSpPr txBox="1"/>
          <p:nvPr/>
        </p:nvSpPr>
        <p:spPr>
          <a:xfrm>
            <a:off x="715360" y="687279"/>
            <a:ext cx="8093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How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trust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in </a:t>
            </a:r>
            <a:r>
              <a:rPr lang="fi-FI" dirty="0" err="1"/>
              <a:t>order</a:t>
            </a:r>
            <a:r>
              <a:rPr lang="fi-FI" dirty="0"/>
              <a:t> for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bump</a:t>
            </a:r>
            <a:r>
              <a:rPr lang="fi-FI" dirty="0"/>
              <a:t>?</a:t>
            </a:r>
          </a:p>
          <a:p>
            <a:r>
              <a:rPr lang="fi-FI" dirty="0" err="1"/>
              <a:t>The</a:t>
            </a:r>
            <a:r>
              <a:rPr lang="fi-FI" dirty="0"/>
              <a:t> Q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making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harder</a:t>
            </a:r>
            <a:r>
              <a:rPr lang="fi-FI" dirty="0"/>
              <a:t>? It </a:t>
            </a:r>
            <a:r>
              <a:rPr lang="fi-FI" dirty="0" err="1"/>
              <a:t>says</a:t>
            </a:r>
            <a:r>
              <a:rPr lang="fi-FI" dirty="0"/>
              <a:t> to </a:t>
            </a:r>
            <a:r>
              <a:rPr lang="fi-FI" dirty="0" err="1"/>
              <a:t>trust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velocity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9726A31-903E-CC87-FC78-9F7B3E64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610"/>
            <a:ext cx="8459756" cy="443492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CB36D35E-6874-E19D-BDEB-1BF95C2BEF32}"/>
              </a:ext>
            </a:extLst>
          </p:cNvPr>
          <p:cNvSpPr txBox="1"/>
          <p:nvPr/>
        </p:nvSpPr>
        <p:spPr>
          <a:xfrm>
            <a:off x="651624" y="5709056"/>
            <a:ext cx="2908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bumps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gone</a:t>
            </a:r>
            <a:r>
              <a:rPr lang="fi-FI" dirty="0"/>
              <a:t> </a:t>
            </a:r>
            <a:r>
              <a:rPr lang="fi-FI" dirty="0" err="1"/>
              <a:t>when</a:t>
            </a:r>
            <a:endParaRPr lang="fi-FI" dirty="0"/>
          </a:p>
          <a:p>
            <a:r>
              <a:rPr lang="fi-FI" dirty="0"/>
              <a:t>Depth=0.1**2</a:t>
            </a:r>
          </a:p>
          <a:p>
            <a:r>
              <a:rPr lang="fi-FI" dirty="0" err="1"/>
              <a:t>Speed</a:t>
            </a:r>
            <a:r>
              <a:rPr lang="fi-FI" dirty="0"/>
              <a:t>=0.02**2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3FFB165F-A8CF-FFA4-89D1-D22D1836935D}"/>
              </a:ext>
            </a:extLst>
          </p:cNvPr>
          <p:cNvSpPr txBox="1"/>
          <p:nvPr/>
        </p:nvSpPr>
        <p:spPr>
          <a:xfrm>
            <a:off x="4877578" y="5657671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BUT!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is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caused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bumps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being</a:t>
            </a:r>
            <a:r>
              <a:rPr lang="fi-FI" dirty="0"/>
              <a:t> </a:t>
            </a:r>
            <a:r>
              <a:rPr lang="fi-FI" dirty="0" err="1"/>
              <a:t>included</a:t>
            </a:r>
            <a:r>
              <a:rPr lang="fi-FI" dirty="0"/>
              <a:t> as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points</a:t>
            </a:r>
            <a:endParaRPr lang="fi-FI" dirty="0"/>
          </a:p>
          <a:p>
            <a:r>
              <a:rPr lang="fi-FI" dirty="0"/>
              <a:t>By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mahalanobis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reversed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variences for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8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359316B6-7BA3-E8F2-FB9B-49588888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06" y="4334031"/>
            <a:ext cx="3663820" cy="2389448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7E71003A-D6C3-EF44-E8A7-2456553E7D00}"/>
              </a:ext>
            </a:extLst>
          </p:cNvPr>
          <p:cNvSpPr txBox="1"/>
          <p:nvPr/>
        </p:nvSpPr>
        <p:spPr>
          <a:xfrm>
            <a:off x="285103" y="6354147"/>
            <a:ext cx="34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Kannettava. FPS noin 3 -&gt; </a:t>
            </a:r>
            <a:r>
              <a:rPr lang="fi-FI" dirty="0" err="1"/>
              <a:t>dT</a:t>
            </a:r>
            <a:r>
              <a:rPr lang="fi-FI" dirty="0"/>
              <a:t>=0,333</a:t>
            </a:r>
            <a:endParaRPr lang="en-US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8AF1E9B7-7E60-A5A2-8861-F35D83B3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" y="134521"/>
            <a:ext cx="12192000" cy="40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0E93DB5E-E83A-8EBE-82D2-A78DD223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3" y="0"/>
            <a:ext cx="11156684" cy="581852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0D7D034-F1E7-F9DC-5353-A8EAF1BA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88" y="5114218"/>
            <a:ext cx="3203512" cy="24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1727F7F2-AB68-640B-3A31-AAF198CE1696}"/>
              </a:ext>
            </a:extLst>
          </p:cNvPr>
          <p:cNvSpPr txBox="1"/>
          <p:nvPr/>
        </p:nvSpPr>
        <p:spPr>
          <a:xfrm>
            <a:off x="1568651" y="1453266"/>
            <a:ext cx="102302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previous</a:t>
            </a:r>
            <a:r>
              <a:rPr lang="fi-FI" dirty="0"/>
              <a:t> </a:t>
            </a:r>
            <a:r>
              <a:rPr lang="fi-FI" dirty="0" err="1"/>
              <a:t>simulations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hidden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, </a:t>
            </a:r>
            <a:r>
              <a:rPr lang="fi-FI" dirty="0" err="1"/>
              <a:t>acceleration</a:t>
            </a:r>
            <a:r>
              <a:rPr lang="fi-FI" dirty="0"/>
              <a:t>, is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noisy</a:t>
            </a:r>
            <a:r>
              <a:rPr lang="fi-FI" dirty="0"/>
              <a:t> and is </a:t>
            </a:r>
            <a:r>
              <a:rPr lang="fi-FI" dirty="0" err="1"/>
              <a:t>often</a:t>
            </a:r>
            <a:endParaRPr lang="fi-FI" dirty="0"/>
          </a:p>
          <a:p>
            <a:r>
              <a:rPr lang="fi-FI" dirty="0" err="1"/>
              <a:t>Detrimental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good</a:t>
            </a:r>
            <a:r>
              <a:rPr lang="fi-FI" dirty="0"/>
              <a:t> in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simply</a:t>
            </a:r>
            <a:r>
              <a:rPr lang="fi-FI" dirty="0"/>
              <a:t> cant </a:t>
            </a:r>
            <a:r>
              <a:rPr lang="fi-FI" dirty="0" err="1"/>
              <a:t>assume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constant</a:t>
            </a:r>
            <a:r>
              <a:rPr lang="fi-FI" dirty="0"/>
              <a:t>.</a:t>
            </a:r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especially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”no </a:t>
            </a:r>
            <a:r>
              <a:rPr lang="fi-FI" dirty="0" err="1"/>
              <a:t>measurement</a:t>
            </a:r>
            <a:r>
              <a:rPr lang="fi-FI" dirty="0"/>
              <a:t>” </a:t>
            </a:r>
            <a:r>
              <a:rPr lang="fi-FI" dirty="0" err="1"/>
              <a:t>parts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dataset.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simply</a:t>
            </a:r>
            <a:r>
              <a:rPr lang="fi-FI" dirty="0"/>
              <a:t> cant </a:t>
            </a:r>
            <a:r>
              <a:rPr lang="fi-FI" dirty="0" err="1"/>
              <a:t>assume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endParaRPr lang="fi-FI" dirty="0"/>
          </a:p>
          <a:p>
            <a:r>
              <a:rPr lang="fi-FI" dirty="0"/>
              <a:t>Is </a:t>
            </a:r>
            <a:r>
              <a:rPr lang="fi-FI" dirty="0" err="1"/>
              <a:t>present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dont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radar. In </a:t>
            </a:r>
            <a:r>
              <a:rPr lang="fi-FI" dirty="0" err="1"/>
              <a:t>fact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actual</a:t>
            </a:r>
            <a:r>
              <a:rPr lang="fi-FI" dirty="0"/>
              <a:t> main()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turn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 to 0 </a:t>
            </a:r>
            <a:r>
              <a:rPr lang="fi-FI" dirty="0" err="1"/>
              <a:t>if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camera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camera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stop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incorporated</a:t>
            </a:r>
            <a:r>
              <a:rPr lang="fi-FI" dirty="0"/>
              <a:t> into</a:t>
            </a:r>
          </a:p>
          <a:p>
            <a:r>
              <a:rPr lang="fi-FI" dirty="0" err="1"/>
              <a:t>This</a:t>
            </a:r>
            <a:r>
              <a:rPr lang="fi-FI" dirty="0"/>
              <a:t> dataset.</a:t>
            </a:r>
          </a:p>
          <a:p>
            <a:endParaRPr lang="fi-FI" dirty="0"/>
          </a:p>
          <a:p>
            <a:r>
              <a:rPr lang="fi-FI" dirty="0" err="1"/>
              <a:t>Anyway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for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sort</a:t>
            </a:r>
            <a:r>
              <a:rPr lang="fi-FI" dirty="0"/>
              <a:t> of </a:t>
            </a:r>
            <a:r>
              <a:rPr lang="fi-FI" dirty="0" err="1"/>
              <a:t>tracking</a:t>
            </a:r>
            <a:r>
              <a:rPr lang="fi-FI" dirty="0"/>
              <a:t>. </a:t>
            </a:r>
            <a:r>
              <a:rPr lang="fi-FI" dirty="0" err="1"/>
              <a:t>Acceleration</a:t>
            </a:r>
            <a:r>
              <a:rPr lang="fi-FI" dirty="0"/>
              <a:t> </a:t>
            </a:r>
            <a:r>
              <a:rPr lang="fi-FI" dirty="0" err="1"/>
              <a:t>simply</a:t>
            </a:r>
            <a:endParaRPr lang="fi-FI" dirty="0"/>
          </a:p>
          <a:p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us sane </a:t>
            </a:r>
            <a:r>
              <a:rPr lang="fi-FI" dirty="0" err="1"/>
              <a:t>results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removing</a:t>
            </a:r>
            <a:r>
              <a:rPr lang="fi-FI" dirty="0"/>
              <a:t> it.</a:t>
            </a:r>
          </a:p>
        </p:txBody>
      </p:sp>
    </p:spTree>
    <p:extLst>
      <p:ext uri="{BB962C8B-B14F-4D97-AF65-F5344CB8AC3E}">
        <p14:creationId xmlns:p14="http://schemas.microsoft.com/office/powerpoint/2010/main" val="1088934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291175CF-80AA-59C0-86FD-4A719E4D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85694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94840114-9848-0EF8-207F-17328E4AE775}"/>
              </a:ext>
            </a:extLst>
          </p:cNvPr>
          <p:cNvSpPr txBox="1"/>
          <p:nvPr/>
        </p:nvSpPr>
        <p:spPr>
          <a:xfrm>
            <a:off x="253034" y="4373747"/>
            <a:ext cx="570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 </a:t>
            </a:r>
            <a:r>
              <a:rPr lang="fi-FI" dirty="0" err="1"/>
              <a:t>red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plot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discarded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Mahalanobis</a:t>
            </a:r>
            <a:r>
              <a:rPr lang="fi-FI" dirty="0"/>
              <a:t> &lt; 20 </a:t>
            </a:r>
            <a:r>
              <a:rPr lang="fi-FI" dirty="0" err="1"/>
              <a:t>gating</a:t>
            </a:r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13B26718-5C52-120E-2642-5EAE5B00B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841" y="4373747"/>
            <a:ext cx="2736980" cy="2076330"/>
          </a:xfrm>
          <a:prstGeom prst="rect">
            <a:avLst/>
          </a:prstGeom>
        </p:spPr>
      </p:pic>
      <p:grpSp>
        <p:nvGrpSpPr>
          <p:cNvPr id="13" name="Ryhmä 12">
            <a:extLst>
              <a:ext uri="{FF2B5EF4-FFF2-40B4-BE49-F238E27FC236}">
                <a16:creationId xmlns:a16="http://schemas.microsoft.com/office/drawing/2014/main" id="{87B5A9AE-B86E-5021-1603-29FCB7DF7293}"/>
              </a:ext>
            </a:extLst>
          </p:cNvPr>
          <p:cNvGrpSpPr/>
          <p:nvPr/>
        </p:nvGrpSpPr>
        <p:grpSpPr>
          <a:xfrm>
            <a:off x="8312745" y="3171938"/>
            <a:ext cx="198000" cy="1568160"/>
            <a:chOff x="8312745" y="3171938"/>
            <a:chExt cx="198000" cy="15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Käsinkirjoitus 10">
                  <a:extLst>
                    <a:ext uri="{FF2B5EF4-FFF2-40B4-BE49-F238E27FC236}">
                      <a16:creationId xmlns:a16="http://schemas.microsoft.com/office/drawing/2014/main" id="{CDDE3F01-DFD9-8193-5B9B-80C1594C2F00}"/>
                    </a:ext>
                  </a:extLst>
                </p14:cNvPr>
                <p14:cNvContentPartPr/>
                <p14:nvPr/>
              </p14:nvContentPartPr>
              <p14:xfrm>
                <a:off x="8312745" y="3171938"/>
                <a:ext cx="198000" cy="1568160"/>
              </p14:xfrm>
            </p:contentPart>
          </mc:Choice>
          <mc:Fallback xmlns="">
            <p:pic>
              <p:nvPicPr>
                <p:cNvPr id="11" name="Käsinkirjoitus 10">
                  <a:extLst>
                    <a:ext uri="{FF2B5EF4-FFF2-40B4-BE49-F238E27FC236}">
                      <a16:creationId xmlns:a16="http://schemas.microsoft.com/office/drawing/2014/main" id="{CDDE3F01-DFD9-8193-5B9B-80C1594C2F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03745" y="3162938"/>
                  <a:ext cx="21564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Käsinkirjoitus 11">
                  <a:extLst>
                    <a:ext uri="{FF2B5EF4-FFF2-40B4-BE49-F238E27FC236}">
                      <a16:creationId xmlns:a16="http://schemas.microsoft.com/office/drawing/2014/main" id="{1D5E8C27-3E05-1CB0-184A-6DA823F2CF2D}"/>
                    </a:ext>
                  </a:extLst>
                </p14:cNvPr>
                <p14:cNvContentPartPr/>
                <p14:nvPr/>
              </p14:nvContentPartPr>
              <p14:xfrm>
                <a:off x="8359905" y="3172298"/>
                <a:ext cx="10080" cy="205560"/>
              </p14:xfrm>
            </p:contentPart>
          </mc:Choice>
          <mc:Fallback xmlns="">
            <p:pic>
              <p:nvPicPr>
                <p:cNvPr id="12" name="Käsinkirjoitus 11">
                  <a:extLst>
                    <a:ext uri="{FF2B5EF4-FFF2-40B4-BE49-F238E27FC236}">
                      <a16:creationId xmlns:a16="http://schemas.microsoft.com/office/drawing/2014/main" id="{1D5E8C27-3E05-1CB0-184A-6DA823F2CF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0905" y="3163298"/>
                  <a:ext cx="27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Ryhmä 16">
            <a:extLst>
              <a:ext uri="{FF2B5EF4-FFF2-40B4-BE49-F238E27FC236}">
                <a16:creationId xmlns:a16="http://schemas.microsoft.com/office/drawing/2014/main" id="{C8ECBCBB-0BA2-45BB-3723-BF23687D4D6F}"/>
              </a:ext>
            </a:extLst>
          </p:cNvPr>
          <p:cNvGrpSpPr/>
          <p:nvPr/>
        </p:nvGrpSpPr>
        <p:grpSpPr>
          <a:xfrm>
            <a:off x="8193225" y="1389938"/>
            <a:ext cx="191880" cy="393840"/>
            <a:chOff x="8193225" y="1389938"/>
            <a:chExt cx="19188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Käsinkirjoitus 13">
                  <a:extLst>
                    <a:ext uri="{FF2B5EF4-FFF2-40B4-BE49-F238E27FC236}">
                      <a16:creationId xmlns:a16="http://schemas.microsoft.com/office/drawing/2014/main" id="{F57E8916-BA41-5D8B-BD56-2BF7259C472E}"/>
                    </a:ext>
                  </a:extLst>
                </p14:cNvPr>
                <p14:cNvContentPartPr/>
                <p14:nvPr/>
              </p14:nvContentPartPr>
              <p14:xfrm>
                <a:off x="8276385" y="1417658"/>
                <a:ext cx="9720" cy="366120"/>
              </p14:xfrm>
            </p:contentPart>
          </mc:Choice>
          <mc:Fallback xmlns="">
            <p:pic>
              <p:nvPicPr>
                <p:cNvPr id="14" name="Käsinkirjoitus 13">
                  <a:extLst>
                    <a:ext uri="{FF2B5EF4-FFF2-40B4-BE49-F238E27FC236}">
                      <a16:creationId xmlns:a16="http://schemas.microsoft.com/office/drawing/2014/main" id="{F57E8916-BA41-5D8B-BD56-2BF7259C47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67385" y="1408658"/>
                  <a:ext cx="27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Käsinkirjoitus 14">
                  <a:extLst>
                    <a:ext uri="{FF2B5EF4-FFF2-40B4-BE49-F238E27FC236}">
                      <a16:creationId xmlns:a16="http://schemas.microsoft.com/office/drawing/2014/main" id="{36259163-AC0D-86E9-4F85-994F8D0B976C}"/>
                    </a:ext>
                  </a:extLst>
                </p14:cNvPr>
                <p14:cNvContentPartPr/>
                <p14:nvPr/>
              </p14:nvContentPartPr>
              <p14:xfrm>
                <a:off x="8285385" y="1389938"/>
                <a:ext cx="99720" cy="148680"/>
              </p14:xfrm>
            </p:contentPart>
          </mc:Choice>
          <mc:Fallback xmlns="">
            <p:pic>
              <p:nvPicPr>
                <p:cNvPr id="15" name="Käsinkirjoitus 14">
                  <a:extLst>
                    <a:ext uri="{FF2B5EF4-FFF2-40B4-BE49-F238E27FC236}">
                      <a16:creationId xmlns:a16="http://schemas.microsoft.com/office/drawing/2014/main" id="{36259163-AC0D-86E9-4F85-994F8D0B97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6385" y="1381298"/>
                  <a:ext cx="11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Käsinkirjoitus 15">
                  <a:extLst>
                    <a:ext uri="{FF2B5EF4-FFF2-40B4-BE49-F238E27FC236}">
                      <a16:creationId xmlns:a16="http://schemas.microsoft.com/office/drawing/2014/main" id="{946BE22D-D77C-0254-990D-A80CB8E51FC9}"/>
                    </a:ext>
                  </a:extLst>
                </p14:cNvPr>
                <p14:cNvContentPartPr/>
                <p14:nvPr/>
              </p14:nvContentPartPr>
              <p14:xfrm>
                <a:off x="8193225" y="1438538"/>
                <a:ext cx="83520" cy="183600"/>
              </p14:xfrm>
            </p:contentPart>
          </mc:Choice>
          <mc:Fallback xmlns="">
            <p:pic>
              <p:nvPicPr>
                <p:cNvPr id="16" name="Käsinkirjoitus 15">
                  <a:extLst>
                    <a:ext uri="{FF2B5EF4-FFF2-40B4-BE49-F238E27FC236}">
                      <a16:creationId xmlns:a16="http://schemas.microsoft.com/office/drawing/2014/main" id="{946BE22D-D77C-0254-990D-A80CB8E51F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84585" y="1429898"/>
                  <a:ext cx="101160" cy="201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kstiruutu 17">
            <a:extLst>
              <a:ext uri="{FF2B5EF4-FFF2-40B4-BE49-F238E27FC236}">
                <a16:creationId xmlns:a16="http://schemas.microsoft.com/office/drawing/2014/main" id="{009B6E4C-75D2-CD08-646A-D4CB5F000928}"/>
              </a:ext>
            </a:extLst>
          </p:cNvPr>
          <p:cNvSpPr txBox="1"/>
          <p:nvPr/>
        </p:nvSpPr>
        <p:spPr>
          <a:xfrm>
            <a:off x="5198357" y="4862900"/>
            <a:ext cx="4207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These</a:t>
            </a:r>
            <a:r>
              <a:rPr lang="fi-FI" dirty="0"/>
              <a:t> REAL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i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</a:p>
          <a:p>
            <a:r>
              <a:rPr lang="fi-FI" dirty="0" err="1"/>
              <a:t>direction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excluded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gate</a:t>
            </a:r>
            <a:endParaRPr lang="fi-FI" dirty="0"/>
          </a:p>
        </p:txBody>
      </p:sp>
      <p:grpSp>
        <p:nvGrpSpPr>
          <p:cNvPr id="22" name="Ryhmä 21">
            <a:extLst>
              <a:ext uri="{FF2B5EF4-FFF2-40B4-BE49-F238E27FC236}">
                <a16:creationId xmlns:a16="http://schemas.microsoft.com/office/drawing/2014/main" id="{0B12EC2C-A5E5-CA74-45E3-DBBC6C09F38A}"/>
              </a:ext>
            </a:extLst>
          </p:cNvPr>
          <p:cNvGrpSpPr/>
          <p:nvPr/>
        </p:nvGrpSpPr>
        <p:grpSpPr>
          <a:xfrm>
            <a:off x="4373265" y="1539338"/>
            <a:ext cx="145440" cy="445320"/>
            <a:chOff x="4373265" y="1539338"/>
            <a:chExt cx="14544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Käsinkirjoitus 18">
                  <a:extLst>
                    <a:ext uri="{FF2B5EF4-FFF2-40B4-BE49-F238E27FC236}">
                      <a16:creationId xmlns:a16="http://schemas.microsoft.com/office/drawing/2014/main" id="{1AD252C6-AB63-C4D7-0820-863D30F51478}"/>
                    </a:ext>
                  </a:extLst>
                </p14:cNvPr>
                <p14:cNvContentPartPr/>
                <p14:nvPr/>
              </p14:nvContentPartPr>
              <p14:xfrm>
                <a:off x="4431585" y="1557698"/>
                <a:ext cx="55080" cy="426960"/>
              </p14:xfrm>
            </p:contentPart>
          </mc:Choice>
          <mc:Fallback xmlns="">
            <p:pic>
              <p:nvPicPr>
                <p:cNvPr id="19" name="Käsinkirjoitus 18">
                  <a:extLst>
                    <a:ext uri="{FF2B5EF4-FFF2-40B4-BE49-F238E27FC236}">
                      <a16:creationId xmlns:a16="http://schemas.microsoft.com/office/drawing/2014/main" id="{1AD252C6-AB63-C4D7-0820-863D30F51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22585" y="1549058"/>
                  <a:ext cx="727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Käsinkirjoitus 19">
                  <a:extLst>
                    <a:ext uri="{FF2B5EF4-FFF2-40B4-BE49-F238E27FC236}">
                      <a16:creationId xmlns:a16="http://schemas.microsoft.com/office/drawing/2014/main" id="{71534B3F-6F19-A5F4-EDF1-5B9B99C5BF1F}"/>
                    </a:ext>
                  </a:extLst>
                </p14:cNvPr>
                <p14:cNvContentPartPr/>
                <p14:nvPr/>
              </p14:nvContentPartPr>
              <p14:xfrm>
                <a:off x="4422585" y="1539338"/>
                <a:ext cx="96120" cy="129600"/>
              </p14:xfrm>
            </p:contentPart>
          </mc:Choice>
          <mc:Fallback xmlns="">
            <p:pic>
              <p:nvPicPr>
                <p:cNvPr id="20" name="Käsinkirjoitus 19">
                  <a:extLst>
                    <a:ext uri="{FF2B5EF4-FFF2-40B4-BE49-F238E27FC236}">
                      <a16:creationId xmlns:a16="http://schemas.microsoft.com/office/drawing/2014/main" id="{71534B3F-6F19-A5F4-EDF1-5B9B99C5BF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13585" y="1530338"/>
                  <a:ext cx="113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Käsinkirjoitus 20">
                  <a:extLst>
                    <a:ext uri="{FF2B5EF4-FFF2-40B4-BE49-F238E27FC236}">
                      <a16:creationId xmlns:a16="http://schemas.microsoft.com/office/drawing/2014/main" id="{863ADD30-801D-5646-800C-65DF779E5BB3}"/>
                    </a:ext>
                  </a:extLst>
                </p14:cNvPr>
                <p14:cNvContentPartPr/>
                <p14:nvPr/>
              </p14:nvContentPartPr>
              <p14:xfrm>
                <a:off x="4373265" y="1548338"/>
                <a:ext cx="58680" cy="137520"/>
              </p14:xfrm>
            </p:contentPart>
          </mc:Choice>
          <mc:Fallback xmlns="">
            <p:pic>
              <p:nvPicPr>
                <p:cNvPr id="21" name="Käsinkirjoitus 20">
                  <a:extLst>
                    <a:ext uri="{FF2B5EF4-FFF2-40B4-BE49-F238E27FC236}">
                      <a16:creationId xmlns:a16="http://schemas.microsoft.com/office/drawing/2014/main" id="{863ADD30-801D-5646-800C-65DF779E5B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64265" y="1539338"/>
                  <a:ext cx="7632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Ryhmä 25">
            <a:extLst>
              <a:ext uri="{FF2B5EF4-FFF2-40B4-BE49-F238E27FC236}">
                <a16:creationId xmlns:a16="http://schemas.microsoft.com/office/drawing/2014/main" id="{ED96A53C-B583-CC88-830D-058CCC39CD34}"/>
              </a:ext>
            </a:extLst>
          </p:cNvPr>
          <p:cNvGrpSpPr/>
          <p:nvPr/>
        </p:nvGrpSpPr>
        <p:grpSpPr>
          <a:xfrm>
            <a:off x="4469025" y="3285698"/>
            <a:ext cx="156240" cy="268920"/>
            <a:chOff x="4469025" y="3285698"/>
            <a:chExt cx="1562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Käsinkirjoitus 22">
                  <a:extLst>
                    <a:ext uri="{FF2B5EF4-FFF2-40B4-BE49-F238E27FC236}">
                      <a16:creationId xmlns:a16="http://schemas.microsoft.com/office/drawing/2014/main" id="{049E7A45-36BF-51A2-709D-525D47485C9B}"/>
                    </a:ext>
                  </a:extLst>
                </p14:cNvPr>
                <p14:cNvContentPartPr/>
                <p14:nvPr/>
              </p14:nvContentPartPr>
              <p14:xfrm>
                <a:off x="4478745" y="3302978"/>
                <a:ext cx="146520" cy="251640"/>
              </p14:xfrm>
            </p:contentPart>
          </mc:Choice>
          <mc:Fallback xmlns="">
            <p:pic>
              <p:nvPicPr>
                <p:cNvPr id="23" name="Käsinkirjoitus 22">
                  <a:extLst>
                    <a:ext uri="{FF2B5EF4-FFF2-40B4-BE49-F238E27FC236}">
                      <a16:creationId xmlns:a16="http://schemas.microsoft.com/office/drawing/2014/main" id="{049E7A45-36BF-51A2-709D-525D47485C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69745" y="3293978"/>
                  <a:ext cx="164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Käsinkirjoitus 23">
                  <a:extLst>
                    <a:ext uri="{FF2B5EF4-FFF2-40B4-BE49-F238E27FC236}">
                      <a16:creationId xmlns:a16="http://schemas.microsoft.com/office/drawing/2014/main" id="{BD58C47B-EAA4-89FD-6CA5-E0898F680BDC}"/>
                    </a:ext>
                  </a:extLst>
                </p14:cNvPr>
                <p14:cNvContentPartPr/>
                <p14:nvPr/>
              </p14:nvContentPartPr>
              <p14:xfrm>
                <a:off x="4506465" y="3285698"/>
                <a:ext cx="105480" cy="32040"/>
              </p14:xfrm>
            </p:contentPart>
          </mc:Choice>
          <mc:Fallback xmlns="">
            <p:pic>
              <p:nvPicPr>
                <p:cNvPr id="24" name="Käsinkirjoitus 23">
                  <a:extLst>
                    <a:ext uri="{FF2B5EF4-FFF2-40B4-BE49-F238E27FC236}">
                      <a16:creationId xmlns:a16="http://schemas.microsoft.com/office/drawing/2014/main" id="{BD58C47B-EAA4-89FD-6CA5-E0898F680B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97825" y="3277058"/>
                  <a:ext cx="1231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Käsinkirjoitus 24">
                  <a:extLst>
                    <a:ext uri="{FF2B5EF4-FFF2-40B4-BE49-F238E27FC236}">
                      <a16:creationId xmlns:a16="http://schemas.microsoft.com/office/drawing/2014/main" id="{46A21B77-A1A3-B9B5-C09A-A3FDF5435E14}"/>
                    </a:ext>
                  </a:extLst>
                </p14:cNvPr>
                <p14:cNvContentPartPr/>
                <p14:nvPr/>
              </p14:nvContentPartPr>
              <p14:xfrm>
                <a:off x="4469025" y="3302978"/>
                <a:ext cx="34560" cy="157680"/>
              </p14:xfrm>
            </p:contentPart>
          </mc:Choice>
          <mc:Fallback xmlns="">
            <p:pic>
              <p:nvPicPr>
                <p:cNvPr id="25" name="Käsinkirjoitus 24">
                  <a:extLst>
                    <a:ext uri="{FF2B5EF4-FFF2-40B4-BE49-F238E27FC236}">
                      <a16:creationId xmlns:a16="http://schemas.microsoft.com/office/drawing/2014/main" id="{46A21B77-A1A3-B9B5-C09A-A3FDF5435E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0385" y="3293978"/>
                  <a:ext cx="52200" cy="17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kstiruutu 26">
            <a:extLst>
              <a:ext uri="{FF2B5EF4-FFF2-40B4-BE49-F238E27FC236}">
                <a16:creationId xmlns:a16="http://schemas.microsoft.com/office/drawing/2014/main" id="{D2B6F007-24FA-8527-6CF7-9B985C9BBCF7}"/>
              </a:ext>
            </a:extLst>
          </p:cNvPr>
          <p:cNvSpPr txBox="1"/>
          <p:nvPr/>
        </p:nvSpPr>
        <p:spPr>
          <a:xfrm>
            <a:off x="253034" y="5802454"/>
            <a:ext cx="6637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Keep</a:t>
            </a:r>
            <a:r>
              <a:rPr lang="fi-FI" dirty="0"/>
              <a:t> in </a:t>
            </a:r>
            <a:r>
              <a:rPr lang="fi-FI" dirty="0" err="1"/>
              <a:t>mind</a:t>
            </a:r>
            <a:r>
              <a:rPr lang="fi-FI" dirty="0"/>
              <a:t>: 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covariances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P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by</a:t>
            </a:r>
            <a:endParaRPr lang="fi-FI" dirty="0"/>
          </a:p>
          <a:p>
            <a:r>
              <a:rPr lang="fi-FI" dirty="0" err="1"/>
              <a:t>Mahalanobis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affected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redo</a:t>
            </a:r>
            <a:r>
              <a:rPr lang="fi-FI" dirty="0"/>
              <a:t> it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884DC06B-69B9-D40F-30F9-CE77C11BBC77}"/>
              </a:ext>
            </a:extLst>
          </p:cNvPr>
          <p:cNvSpPr txBox="1"/>
          <p:nvPr/>
        </p:nvSpPr>
        <p:spPr>
          <a:xfrm>
            <a:off x="350849" y="5088100"/>
            <a:ext cx="23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highlight>
                  <a:srgbClr val="FF0000"/>
                </a:highlight>
              </a:rPr>
              <a:t>NO </a:t>
            </a:r>
            <a:r>
              <a:rPr lang="fi-FI" dirty="0" err="1">
                <a:highlight>
                  <a:srgbClr val="FF0000"/>
                </a:highlight>
              </a:rPr>
              <a:t>acceleration</a:t>
            </a:r>
            <a:r>
              <a:rPr lang="fi-FI" dirty="0">
                <a:highlight>
                  <a:srgbClr val="FF0000"/>
                </a:highlight>
              </a:rPr>
              <a:t> </a:t>
            </a:r>
            <a:r>
              <a:rPr lang="fi-FI" dirty="0" err="1">
                <a:highlight>
                  <a:srgbClr val="FF0000"/>
                </a:highlight>
              </a:rPr>
              <a:t>model</a:t>
            </a:r>
            <a:endParaRPr lang="fi-FI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221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A4B561EE-B997-7ABB-209D-4DDA853B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92831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201D1A96-172D-74D6-946D-E37A38DE8800}"/>
              </a:ext>
            </a:extLst>
          </p:cNvPr>
          <p:cNvSpPr txBox="1"/>
          <p:nvPr/>
        </p:nvSpPr>
        <p:spPr>
          <a:xfrm>
            <a:off x="253494" y="6292776"/>
            <a:ext cx="443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same</a:t>
            </a:r>
            <a:r>
              <a:rPr lang="fi-FI" sz="2000" dirty="0"/>
              <a:t> as </a:t>
            </a:r>
            <a:r>
              <a:rPr lang="fi-FI" sz="2000" dirty="0" err="1"/>
              <a:t>above</a:t>
            </a:r>
            <a:r>
              <a:rPr lang="fi-FI" sz="2000" dirty="0"/>
              <a:t> </a:t>
            </a:r>
            <a:r>
              <a:rPr lang="fi-FI" sz="2000" dirty="0" err="1"/>
              <a:t>but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acceleration</a:t>
            </a:r>
            <a:endParaRPr lang="fi-FI" sz="20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EB0B9FCE-46AF-309D-4849-FEE7CA8A35BD}"/>
              </a:ext>
            </a:extLst>
          </p:cNvPr>
          <p:cNvSpPr txBox="1"/>
          <p:nvPr/>
        </p:nvSpPr>
        <p:spPr>
          <a:xfrm>
            <a:off x="5945560" y="6292776"/>
            <a:ext cx="5404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 dirty="0" err="1"/>
              <a:t>Variances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higher</a:t>
            </a:r>
            <a:r>
              <a:rPr lang="fi-FI" sz="2000" dirty="0"/>
              <a:t>. No </a:t>
            </a:r>
            <a:r>
              <a:rPr lang="fi-FI" sz="2000" dirty="0" err="1"/>
              <a:t>benefit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acceleration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69969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7C1DF425-59BE-AA72-C278-AD8CAA0E3B94}"/>
              </a:ext>
            </a:extLst>
          </p:cNvPr>
          <p:cNvSpPr txBox="1"/>
          <p:nvPr/>
        </p:nvSpPr>
        <p:spPr>
          <a:xfrm>
            <a:off x="831805" y="689786"/>
            <a:ext cx="3598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Yes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remove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acceleration</a:t>
            </a:r>
            <a:r>
              <a:rPr lang="fi-FI" dirty="0"/>
              <a:t>:</a:t>
            </a:r>
          </a:p>
          <a:p>
            <a:r>
              <a:rPr lang="fi-FI" dirty="0"/>
              <a:t>Next: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linear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coefficients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Move</a:t>
            </a:r>
            <a:r>
              <a:rPr lang="fi-FI" dirty="0"/>
              <a:t> to </a:t>
            </a:r>
            <a:r>
              <a:rPr lang="fi-FI" dirty="0" err="1"/>
              <a:t>Unscented</a:t>
            </a:r>
            <a:r>
              <a:rPr lang="fi-FI" dirty="0"/>
              <a:t> Kalman </a:t>
            </a:r>
            <a:r>
              <a:rPr lang="fi-FI" dirty="0" err="1"/>
              <a:t>Filter</a:t>
            </a: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Compare</a:t>
            </a:r>
            <a:endParaRPr lang="fi-FI" dirty="0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8BF757B8-BA0A-97A4-5B7C-0132264D9CA2}"/>
              </a:ext>
            </a:extLst>
          </p:cNvPr>
          <p:cNvSpPr txBox="1"/>
          <p:nvPr/>
        </p:nvSpPr>
        <p:spPr>
          <a:xfrm>
            <a:off x="7109797" y="407180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in UKF (no </a:t>
            </a:r>
            <a:r>
              <a:rPr lang="fi-FI" dirty="0" err="1"/>
              <a:t>acceleration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5120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F01FEDD5-F329-1B2F-3AEA-BAF0662E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2" y="1227633"/>
            <a:ext cx="9486900" cy="666750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D4A72C06-3217-9786-DDB6-51260B04808B}"/>
              </a:ext>
            </a:extLst>
          </p:cNvPr>
          <p:cNvSpPr txBox="1"/>
          <p:nvPr/>
        </p:nvSpPr>
        <p:spPr>
          <a:xfrm>
            <a:off x="831805" y="689786"/>
            <a:ext cx="726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 addition,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look at in </a:t>
            </a:r>
            <a:r>
              <a:rPr lang="fi-FI" dirty="0" err="1"/>
              <a:t>linear</a:t>
            </a:r>
            <a:r>
              <a:rPr lang="fi-FI" dirty="0"/>
              <a:t> </a:t>
            </a:r>
            <a:r>
              <a:rPr lang="fi-FI" dirty="0" err="1"/>
              <a:t>fitting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: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4AC33FC-71C3-4790-2867-AE0DDEE56B9F}"/>
              </a:ext>
            </a:extLst>
          </p:cNvPr>
          <p:cNvSpPr txBox="1"/>
          <p:nvPr/>
        </p:nvSpPr>
        <p:spPr>
          <a:xfrm>
            <a:off x="474696" y="1894143"/>
            <a:ext cx="8379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Residual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tells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(</a:t>
            </a:r>
            <a:r>
              <a:rPr lang="fi-FI" dirty="0" err="1"/>
              <a:t>vs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phenomena</a:t>
            </a:r>
            <a:r>
              <a:rPr lang="fi-FI" dirty="0"/>
              <a:t> in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worl</a:t>
            </a:r>
            <a:r>
              <a:rPr lang="fi-FI" dirty="0"/>
              <a:t>)</a:t>
            </a:r>
          </a:p>
        </p:txBody>
      </p:sp>
      <p:pic>
        <p:nvPicPr>
          <p:cNvPr id="6" name="Kuva 5" descr="Kuva, joka sisältää kohteen viiva, teksti, Tontti, diagrammi&#10;&#10;Kuvaus luotu automaattisesti">
            <a:extLst>
              <a:ext uri="{FF2B5EF4-FFF2-40B4-BE49-F238E27FC236}">
                <a16:creationId xmlns:a16="http://schemas.microsoft.com/office/drawing/2014/main" id="{74A9C56B-BABB-EE25-2497-95F0CD2D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60" y="4217768"/>
            <a:ext cx="5137212" cy="2595926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858B5FA8-0A9B-8004-F6AC-3F7780DB3DA0}"/>
              </a:ext>
            </a:extLst>
          </p:cNvPr>
          <p:cNvSpPr txBox="1"/>
          <p:nvPr/>
        </p:nvSpPr>
        <p:spPr>
          <a:xfrm>
            <a:off x="474696" y="5192566"/>
            <a:ext cx="367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Variance</a:t>
            </a:r>
            <a:r>
              <a:rPr lang="fi-FI" dirty="0"/>
              <a:t> </a:t>
            </a:r>
            <a:r>
              <a:rPr lang="fi-FI" dirty="0" err="1"/>
              <a:t>tends</a:t>
            </a:r>
            <a:r>
              <a:rPr lang="fi-FI" dirty="0"/>
              <a:t> </a:t>
            </a:r>
            <a:r>
              <a:rPr lang="fi-FI" dirty="0" err="1"/>
              <a:t>toward</a:t>
            </a:r>
            <a:r>
              <a:rPr lang="fi-FI" dirty="0"/>
              <a:t> a </a:t>
            </a: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point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Like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vel</a:t>
            </a:r>
            <a:r>
              <a:rPr lang="fi-FI" dirty="0"/>
              <a:t>. NOT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pos</a:t>
            </a:r>
            <a:endParaRPr lang="fi-FI" dirty="0"/>
          </a:p>
        </p:txBody>
      </p:sp>
      <p:pic>
        <p:nvPicPr>
          <p:cNvPr id="8" name="Kuva 7" descr="Kuva, joka sisältää kohteen viiva, teksti, Tontti, diagrammi&#10;&#10;Kuvaus luotu automaattisesti">
            <a:extLst>
              <a:ext uri="{FF2B5EF4-FFF2-40B4-BE49-F238E27FC236}">
                <a16:creationId xmlns:a16="http://schemas.microsoft.com/office/drawing/2014/main" id="{71EBFE0E-74A6-879A-A67D-73B360D33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7" y="2705321"/>
            <a:ext cx="4003154" cy="20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F825AA9B-73C7-D5E2-1057-07BBED6290A0}"/>
              </a:ext>
            </a:extLst>
          </p:cNvPr>
          <p:cNvSpPr txBox="1"/>
          <p:nvPr/>
        </p:nvSpPr>
        <p:spPr>
          <a:xfrm>
            <a:off x="176337" y="158605"/>
            <a:ext cx="1106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spot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residuals</a:t>
            </a:r>
            <a:r>
              <a:rPr lang="fi-FI" dirty="0"/>
              <a:t> </a:t>
            </a:r>
            <a:r>
              <a:rPr lang="fi-FI" dirty="0" err="1"/>
              <a:t>did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conform</a:t>
            </a:r>
            <a:r>
              <a:rPr lang="fi-FI" dirty="0"/>
              <a:t> to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within</a:t>
            </a:r>
            <a:r>
              <a:rPr lang="fi-FI" dirty="0"/>
              <a:t> 3 std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previous</a:t>
            </a:r>
            <a:r>
              <a:rPr lang="fi-FI" dirty="0"/>
              <a:t> </a:t>
            </a:r>
            <a:r>
              <a:rPr lang="fi-FI" dirty="0" err="1"/>
              <a:t>measurement</a:t>
            </a:r>
            <a:r>
              <a:rPr lang="fi-FI" dirty="0"/>
              <a:t> and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noises</a:t>
            </a:r>
            <a:r>
              <a:rPr lang="fi-FI" dirty="0"/>
              <a:t>.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tought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it </a:t>
            </a:r>
            <a:r>
              <a:rPr lang="fi-FI" dirty="0" err="1"/>
              <a:t>actually</a:t>
            </a:r>
            <a:r>
              <a:rPr lang="fi-FI" dirty="0"/>
              <a:t> is.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F4702154-07AD-F65F-3E38-3327D3FB07B2}"/>
              </a:ext>
            </a:extLst>
          </p:cNvPr>
          <p:cNvSpPr txBox="1"/>
          <p:nvPr/>
        </p:nvSpPr>
        <p:spPr>
          <a:xfrm>
            <a:off x="10875409" y="103897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1/2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E5FB855D-9F47-69F7-F091-773B3EC807C0}"/>
              </a:ext>
            </a:extLst>
          </p:cNvPr>
          <p:cNvSpPr txBox="1"/>
          <p:nvPr/>
        </p:nvSpPr>
        <p:spPr>
          <a:xfrm>
            <a:off x="176337" y="1223640"/>
            <a:ext cx="767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More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conform</a:t>
            </a:r>
            <a:r>
              <a:rPr lang="fi-FI" dirty="0"/>
              <a:t> to </a:t>
            </a:r>
            <a:r>
              <a:rPr lang="fi-FI" dirty="0" err="1"/>
              <a:t>even</a:t>
            </a:r>
            <a:r>
              <a:rPr lang="fi-FI" dirty="0"/>
              <a:t> 1 STD </a:t>
            </a:r>
            <a:r>
              <a:rPr lang="fi-FI" dirty="0" err="1"/>
              <a:t>residuals</a:t>
            </a:r>
            <a:r>
              <a:rPr lang="fi-FI" dirty="0"/>
              <a:t> (</a:t>
            </a:r>
            <a:r>
              <a:rPr lang="fi-FI" dirty="0" err="1"/>
              <a:t>instead</a:t>
            </a:r>
            <a:r>
              <a:rPr lang="fi-FI" dirty="0"/>
              <a:t> of 3STD):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19F900FD-A896-2C52-9F14-10A62E9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1746992"/>
            <a:ext cx="9262368" cy="48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5922CAA-0E54-E009-4FE5-1B5A5DA7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65076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75F18B4F-81D8-4C6B-10F0-3F996737F04C}"/>
              </a:ext>
            </a:extLst>
          </p:cNvPr>
          <p:cNvSpPr txBox="1"/>
          <p:nvPr/>
        </p:nvSpPr>
        <p:spPr>
          <a:xfrm>
            <a:off x="11595980" y="32136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2/2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866F9817-22CA-5CC3-8BF2-6F83A996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270" y="4164354"/>
            <a:ext cx="3414946" cy="2559754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3222A57F-4360-BB0E-D0E6-1FDA74F53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24" y="4403647"/>
            <a:ext cx="3067050" cy="447675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6917AAEF-9684-7543-1653-570ABAA02418}"/>
              </a:ext>
            </a:extLst>
          </p:cNvPr>
          <p:cNvSpPr txBox="1"/>
          <p:nvPr/>
        </p:nvSpPr>
        <p:spPr>
          <a:xfrm>
            <a:off x="377674" y="5626965"/>
            <a:ext cx="593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variance</a:t>
            </a:r>
            <a:r>
              <a:rPr lang="fi-FI" dirty="0"/>
              <a:t> </a:t>
            </a:r>
            <a:r>
              <a:rPr lang="fi-FI" dirty="0" err="1"/>
              <a:t>bars</a:t>
            </a:r>
            <a:r>
              <a:rPr lang="fi-FI" dirty="0"/>
              <a:t> in </a:t>
            </a:r>
            <a:r>
              <a:rPr lang="fi-FI" dirty="0" err="1"/>
              <a:t>speed</a:t>
            </a:r>
            <a:r>
              <a:rPr lang="fi-FI" dirty="0"/>
              <a:t> look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endParaRPr lang="fi-FI" dirty="0"/>
          </a:p>
          <a:p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human</a:t>
            </a:r>
            <a:r>
              <a:rPr lang="fi-FI" dirty="0"/>
              <a:t> CAN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suddenly</a:t>
            </a:r>
            <a:endParaRPr lang="fi-FI" dirty="0"/>
          </a:p>
        </p:txBody>
      </p:sp>
      <p:grpSp>
        <p:nvGrpSpPr>
          <p:cNvPr id="13" name="Ryhmä 12">
            <a:extLst>
              <a:ext uri="{FF2B5EF4-FFF2-40B4-BE49-F238E27FC236}">
                <a16:creationId xmlns:a16="http://schemas.microsoft.com/office/drawing/2014/main" id="{CB3D003E-A616-E97A-0097-EFCA309118C6}"/>
              </a:ext>
            </a:extLst>
          </p:cNvPr>
          <p:cNvGrpSpPr/>
          <p:nvPr/>
        </p:nvGrpSpPr>
        <p:grpSpPr>
          <a:xfrm>
            <a:off x="5975423" y="3661120"/>
            <a:ext cx="2364480" cy="2491200"/>
            <a:chOff x="5975423" y="3661120"/>
            <a:chExt cx="2364480" cy="24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Käsinkirjoitus 10">
                  <a:extLst>
                    <a:ext uri="{FF2B5EF4-FFF2-40B4-BE49-F238E27FC236}">
                      <a16:creationId xmlns:a16="http://schemas.microsoft.com/office/drawing/2014/main" id="{169FF95E-7D60-6226-7F76-A11A526DFD03}"/>
                    </a:ext>
                  </a:extLst>
                </p14:cNvPr>
                <p14:cNvContentPartPr/>
                <p14:nvPr/>
              </p14:nvContentPartPr>
              <p14:xfrm>
                <a:off x="8202023" y="3661120"/>
                <a:ext cx="137880" cy="237600"/>
              </p14:xfrm>
            </p:contentPart>
          </mc:Choice>
          <mc:Fallback xmlns="">
            <p:pic>
              <p:nvPicPr>
                <p:cNvPr id="11" name="Käsinkirjoitus 10">
                  <a:extLst>
                    <a:ext uri="{FF2B5EF4-FFF2-40B4-BE49-F238E27FC236}">
                      <a16:creationId xmlns:a16="http://schemas.microsoft.com/office/drawing/2014/main" id="{169FF95E-7D60-6226-7F76-A11A526DFD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93023" y="3652480"/>
                  <a:ext cx="155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Käsinkirjoitus 11">
                  <a:extLst>
                    <a:ext uri="{FF2B5EF4-FFF2-40B4-BE49-F238E27FC236}">
                      <a16:creationId xmlns:a16="http://schemas.microsoft.com/office/drawing/2014/main" id="{65E1507C-17F2-9761-0E94-6C07F0DA2C84}"/>
                    </a:ext>
                  </a:extLst>
                </p14:cNvPr>
                <p14:cNvContentPartPr/>
                <p14:nvPr/>
              </p14:nvContentPartPr>
              <p14:xfrm>
                <a:off x="5975423" y="3914560"/>
                <a:ext cx="2326680" cy="2237760"/>
              </p14:xfrm>
            </p:contentPart>
          </mc:Choice>
          <mc:Fallback xmlns="">
            <p:pic>
              <p:nvPicPr>
                <p:cNvPr id="12" name="Käsinkirjoitus 11">
                  <a:extLst>
                    <a:ext uri="{FF2B5EF4-FFF2-40B4-BE49-F238E27FC236}">
                      <a16:creationId xmlns:a16="http://schemas.microsoft.com/office/drawing/2014/main" id="{65E1507C-17F2-9761-0E94-6C07F0DA2C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66783" y="3905920"/>
                  <a:ext cx="2344320" cy="22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Ryhmä 15">
            <a:extLst>
              <a:ext uri="{FF2B5EF4-FFF2-40B4-BE49-F238E27FC236}">
                <a16:creationId xmlns:a16="http://schemas.microsoft.com/office/drawing/2014/main" id="{0623C798-487C-CD93-9234-8AB86464921A}"/>
              </a:ext>
            </a:extLst>
          </p:cNvPr>
          <p:cNvGrpSpPr/>
          <p:nvPr/>
        </p:nvGrpSpPr>
        <p:grpSpPr>
          <a:xfrm>
            <a:off x="4375223" y="4127680"/>
            <a:ext cx="1937880" cy="1989720"/>
            <a:chOff x="4375223" y="4127680"/>
            <a:chExt cx="1937880" cy="19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Käsinkirjoitus 13">
                  <a:extLst>
                    <a:ext uri="{FF2B5EF4-FFF2-40B4-BE49-F238E27FC236}">
                      <a16:creationId xmlns:a16="http://schemas.microsoft.com/office/drawing/2014/main" id="{90F83911-3940-831C-B66E-A7DAA3C70AE5}"/>
                    </a:ext>
                  </a:extLst>
                </p14:cNvPr>
                <p14:cNvContentPartPr/>
                <p14:nvPr/>
              </p14:nvContentPartPr>
              <p14:xfrm>
                <a:off x="4375223" y="4127680"/>
                <a:ext cx="146520" cy="126720"/>
              </p14:xfrm>
            </p:contentPart>
          </mc:Choice>
          <mc:Fallback xmlns="">
            <p:pic>
              <p:nvPicPr>
                <p:cNvPr id="14" name="Käsinkirjoitus 13">
                  <a:extLst>
                    <a:ext uri="{FF2B5EF4-FFF2-40B4-BE49-F238E27FC236}">
                      <a16:creationId xmlns:a16="http://schemas.microsoft.com/office/drawing/2014/main" id="{90F83911-3940-831C-B66E-A7DAA3C70A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6583" y="4118680"/>
                  <a:ext cx="164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Käsinkirjoitus 14">
                  <a:extLst>
                    <a:ext uri="{FF2B5EF4-FFF2-40B4-BE49-F238E27FC236}">
                      <a16:creationId xmlns:a16="http://schemas.microsoft.com/office/drawing/2014/main" id="{CFD2E966-7588-6A14-2FC9-192CCD4124E5}"/>
                    </a:ext>
                  </a:extLst>
                </p14:cNvPr>
                <p14:cNvContentPartPr/>
                <p14:nvPr/>
              </p14:nvContentPartPr>
              <p14:xfrm>
                <a:off x="4438583" y="4278520"/>
                <a:ext cx="1874520" cy="1838880"/>
              </p14:xfrm>
            </p:contentPart>
          </mc:Choice>
          <mc:Fallback xmlns="">
            <p:pic>
              <p:nvPicPr>
                <p:cNvPr id="15" name="Käsinkirjoitus 14">
                  <a:extLst>
                    <a:ext uri="{FF2B5EF4-FFF2-40B4-BE49-F238E27FC236}">
                      <a16:creationId xmlns:a16="http://schemas.microsoft.com/office/drawing/2014/main" id="{CFD2E966-7588-6A14-2FC9-192CCD4124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29583" y="4269880"/>
                  <a:ext cx="1892160" cy="18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271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F50A8941-77DD-CB61-F728-AD1D0BE3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5" y="81218"/>
            <a:ext cx="11387092" cy="6003106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C6C93F9A-AAAF-5909-4F5E-6D66D01FED90}"/>
              </a:ext>
            </a:extLst>
          </p:cNvPr>
          <p:cNvSpPr txBox="1"/>
          <p:nvPr/>
        </p:nvSpPr>
        <p:spPr>
          <a:xfrm>
            <a:off x="11476382" y="26661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90654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51546E07-E045-1BE1-CF7D-451D7386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9212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9385454D-352C-F139-EECB-B1351D2F1662}"/>
              </a:ext>
            </a:extLst>
          </p:cNvPr>
          <p:cNvSpPr txBox="1"/>
          <p:nvPr/>
        </p:nvSpPr>
        <p:spPr>
          <a:xfrm>
            <a:off x="11496846" y="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2/2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2B8C21E0-59A8-D2D6-5330-E846C30B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949" y="4292125"/>
            <a:ext cx="3166370" cy="2411948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E71BF352-49D6-A057-756B-04F1D2E24A8A}"/>
              </a:ext>
            </a:extLst>
          </p:cNvPr>
          <p:cNvSpPr txBox="1"/>
          <p:nvPr/>
        </p:nvSpPr>
        <p:spPr>
          <a:xfrm>
            <a:off x="324408" y="4872363"/>
            <a:ext cx="661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Depth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to </a:t>
            </a:r>
            <a:r>
              <a:rPr lang="fi-FI" dirty="0" err="1"/>
              <a:t>trust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a </a:t>
            </a:r>
            <a:r>
              <a:rPr lang="fi-FI" dirty="0" err="1"/>
              <a:t>little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. </a:t>
            </a:r>
            <a:r>
              <a:rPr lang="fi-FI" dirty="0" err="1"/>
              <a:t>Speed</a:t>
            </a:r>
            <a:r>
              <a:rPr lang="fi-FI" dirty="0"/>
              <a:t> is ok.</a:t>
            </a:r>
          </a:p>
        </p:txBody>
      </p:sp>
    </p:spTree>
    <p:extLst>
      <p:ext uri="{BB962C8B-B14F-4D97-AF65-F5344CB8AC3E}">
        <p14:creationId xmlns:p14="http://schemas.microsoft.com/office/powerpoint/2010/main" val="420784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3ECE3988-E615-F11E-9FC7-BBC3A4AC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25526"/>
            <a:ext cx="12192000" cy="3957053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39D9ED7E-E981-7B05-5A20-1F275311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33" y="4188740"/>
            <a:ext cx="4117908" cy="2288282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1A3F11C1-4455-426F-7F69-1BC622B99990}"/>
              </a:ext>
            </a:extLst>
          </p:cNvPr>
          <p:cNvSpPr txBox="1"/>
          <p:nvPr/>
        </p:nvSpPr>
        <p:spPr>
          <a:xfrm>
            <a:off x="285103" y="6354147"/>
            <a:ext cx="348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Kannettava. FPS noin 3 -&gt; </a:t>
            </a:r>
            <a:r>
              <a:rPr lang="fi-FI" dirty="0" err="1"/>
              <a:t>dT</a:t>
            </a:r>
            <a:r>
              <a:rPr lang="fi-FI" dirty="0"/>
              <a:t>=0,333</a:t>
            </a:r>
            <a:endParaRPr lang="en-US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AA5137EA-C4EF-9C1C-1754-E4B31F046395}"/>
              </a:ext>
            </a:extLst>
          </p:cNvPr>
          <p:cNvSpPr txBox="1"/>
          <p:nvPr/>
        </p:nvSpPr>
        <p:spPr>
          <a:xfrm>
            <a:off x="472738" y="4276531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Euler</a:t>
            </a:r>
            <a:r>
              <a:rPr lang="fi-FI" dirty="0"/>
              <a:t> </a:t>
            </a:r>
            <a:r>
              <a:rPr lang="fi-FI" dirty="0" err="1"/>
              <a:t>integrated</a:t>
            </a:r>
            <a:r>
              <a:rPr lang="fi-FI" dirty="0"/>
              <a:t> transition </a:t>
            </a:r>
            <a:r>
              <a:rPr lang="fi-FI" dirty="0" err="1"/>
              <a:t>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42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4FAC441D-72A0-A0FE-808B-5D22EA57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714"/>
            <a:ext cx="12192000" cy="4192572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97817977-78D8-FC95-5983-3E942FA91115}"/>
              </a:ext>
            </a:extLst>
          </p:cNvPr>
          <p:cNvSpPr txBox="1"/>
          <p:nvPr/>
        </p:nvSpPr>
        <p:spPr>
          <a:xfrm>
            <a:off x="608493" y="282608"/>
            <a:ext cx="104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previous</a:t>
            </a:r>
            <a:r>
              <a:rPr lang="fi-FI" dirty="0"/>
              <a:t> i </a:t>
            </a:r>
            <a:r>
              <a:rPr lang="fi-FI" dirty="0" err="1"/>
              <a:t>gave</a:t>
            </a:r>
            <a:r>
              <a:rPr lang="fi-FI" dirty="0"/>
              <a:t> a </a:t>
            </a:r>
            <a:r>
              <a:rPr lang="fi-FI" dirty="0" err="1"/>
              <a:t>little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trust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depth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turned</a:t>
            </a:r>
            <a:r>
              <a:rPr lang="fi-FI" dirty="0"/>
              <a:t> out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for </a:t>
            </a:r>
            <a:r>
              <a:rPr lang="fi-FI" dirty="0" err="1"/>
              <a:t>normal</a:t>
            </a:r>
            <a:r>
              <a:rPr lang="fi-FI" dirty="0"/>
              <a:t>  case,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bad</a:t>
            </a:r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unexpected</a:t>
            </a:r>
            <a:r>
              <a:rPr lang="fi-FI" dirty="0"/>
              <a:t> </a:t>
            </a:r>
            <a:r>
              <a:rPr lang="fi-FI" dirty="0" err="1"/>
              <a:t>movement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no </a:t>
            </a:r>
            <a:r>
              <a:rPr lang="fi-FI" dirty="0" err="1"/>
              <a:t>measurement</a:t>
            </a:r>
            <a:endParaRPr lang="fi-FI" dirty="0"/>
          </a:p>
        </p:txBody>
      </p:sp>
      <p:grpSp>
        <p:nvGrpSpPr>
          <p:cNvPr id="7" name="Ryhmä 6">
            <a:extLst>
              <a:ext uri="{FF2B5EF4-FFF2-40B4-BE49-F238E27FC236}">
                <a16:creationId xmlns:a16="http://schemas.microsoft.com/office/drawing/2014/main" id="{74BC6066-3448-43E2-E202-E92D304A52D9}"/>
              </a:ext>
            </a:extLst>
          </p:cNvPr>
          <p:cNvGrpSpPr/>
          <p:nvPr/>
        </p:nvGrpSpPr>
        <p:grpSpPr>
          <a:xfrm>
            <a:off x="4551983" y="967240"/>
            <a:ext cx="482400" cy="1661040"/>
            <a:chOff x="4551983" y="967240"/>
            <a:chExt cx="482400" cy="166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Käsinkirjoitus 4">
                  <a:extLst>
                    <a:ext uri="{FF2B5EF4-FFF2-40B4-BE49-F238E27FC236}">
                      <a16:creationId xmlns:a16="http://schemas.microsoft.com/office/drawing/2014/main" id="{C58FD8D1-4D45-6D9E-D087-0EB73DC1A47E}"/>
                    </a:ext>
                  </a:extLst>
                </p14:cNvPr>
                <p14:cNvContentPartPr/>
                <p14:nvPr/>
              </p14:nvContentPartPr>
              <p14:xfrm>
                <a:off x="4551983" y="967240"/>
                <a:ext cx="482400" cy="1661040"/>
              </p14:xfrm>
            </p:contentPart>
          </mc:Choice>
          <mc:Fallback xmlns="">
            <p:pic>
              <p:nvPicPr>
                <p:cNvPr id="5" name="Käsinkirjoitus 4">
                  <a:extLst>
                    <a:ext uri="{FF2B5EF4-FFF2-40B4-BE49-F238E27FC236}">
                      <a16:creationId xmlns:a16="http://schemas.microsoft.com/office/drawing/2014/main" id="{C58FD8D1-4D45-6D9E-D087-0EB73DC1A4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2983" y="958600"/>
                  <a:ext cx="500040" cy="16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Käsinkirjoitus 5">
                  <a:extLst>
                    <a:ext uri="{FF2B5EF4-FFF2-40B4-BE49-F238E27FC236}">
                      <a16:creationId xmlns:a16="http://schemas.microsoft.com/office/drawing/2014/main" id="{8DFF76D6-2EBB-68F2-8626-9E482460FF2E}"/>
                    </a:ext>
                  </a:extLst>
                </p14:cNvPr>
                <p14:cNvContentPartPr/>
                <p14:nvPr/>
              </p14:nvContentPartPr>
              <p14:xfrm>
                <a:off x="4580423" y="2604520"/>
                <a:ext cx="82800" cy="22320"/>
              </p14:xfrm>
            </p:contentPart>
          </mc:Choice>
          <mc:Fallback xmlns="">
            <p:pic>
              <p:nvPicPr>
                <p:cNvPr id="6" name="Käsinkirjoitus 5">
                  <a:extLst>
                    <a:ext uri="{FF2B5EF4-FFF2-40B4-BE49-F238E27FC236}">
                      <a16:creationId xmlns:a16="http://schemas.microsoft.com/office/drawing/2014/main" id="{8DFF76D6-2EBB-68F2-8626-9E482460FF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1783" y="2595880"/>
                  <a:ext cx="100440" cy="3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kstiruutu 7">
            <a:extLst>
              <a:ext uri="{FF2B5EF4-FFF2-40B4-BE49-F238E27FC236}">
                <a16:creationId xmlns:a16="http://schemas.microsoft.com/office/drawing/2014/main" id="{8A7E47CA-1605-203F-3A74-8BF009FFFF7B}"/>
              </a:ext>
            </a:extLst>
          </p:cNvPr>
          <p:cNvSpPr txBox="1"/>
          <p:nvPr/>
        </p:nvSpPr>
        <p:spPr>
          <a:xfrm>
            <a:off x="548123" y="5742630"/>
            <a:ext cx="1058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converge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some </a:t>
            </a:r>
            <a:r>
              <a:rPr lang="fi-FI" dirty="0" err="1"/>
              <a:t>time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variance</a:t>
            </a:r>
            <a:r>
              <a:rPr lang="fi-FI" dirty="0"/>
              <a:t> to </a:t>
            </a:r>
            <a:r>
              <a:rPr lang="fi-FI" dirty="0" err="1"/>
              <a:t>grow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mahalanobis</a:t>
            </a:r>
            <a:r>
              <a:rPr lang="fi-FI" dirty="0"/>
              <a:t> no </a:t>
            </a:r>
            <a:r>
              <a:rPr lang="fi-FI" dirty="0" err="1"/>
              <a:t>longer</a:t>
            </a:r>
            <a:r>
              <a:rPr lang="fi-FI" dirty="0"/>
              <a:t> Gates </a:t>
            </a:r>
            <a:r>
              <a:rPr lang="fi-FI" dirty="0" err="1"/>
              <a:t>the</a:t>
            </a:r>
            <a:endParaRPr lang="fi-FI" dirty="0"/>
          </a:p>
          <a:p>
            <a:r>
              <a:rPr lang="fi-FI" dirty="0" err="1"/>
              <a:t>Measurements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</a:t>
            </a:r>
            <a:r>
              <a:rPr lang="fi-FI" dirty="0" err="1"/>
              <a:t>unexpected</a:t>
            </a:r>
            <a:r>
              <a:rPr lang="fi-FI" dirty="0"/>
              <a:t> </a:t>
            </a:r>
            <a:r>
              <a:rPr lang="fi-FI" dirty="0" err="1"/>
              <a:t>region</a:t>
            </a:r>
            <a:r>
              <a:rPr lang="fi-FI" dirty="0"/>
              <a:t>.</a:t>
            </a:r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198DAAE6-6E0F-FE9B-1587-59D34DDDF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826" y="6213397"/>
            <a:ext cx="28479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9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46E23665-4C5B-74C7-835F-0FE2B53637BF}"/>
              </a:ext>
            </a:extLst>
          </p:cNvPr>
          <p:cNvSpPr txBox="1"/>
          <p:nvPr/>
        </p:nvSpPr>
        <p:spPr>
          <a:xfrm>
            <a:off x="157506" y="247353"/>
            <a:ext cx="1061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Ideally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as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as </a:t>
            </a:r>
            <a:r>
              <a:rPr lang="fi-FI" dirty="0" err="1"/>
              <a:t>possible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. </a:t>
            </a:r>
            <a:r>
              <a:rPr lang="fi-FI" dirty="0" err="1"/>
              <a:t>Therefore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gating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out</a:t>
            </a:r>
          </a:p>
          <a:p>
            <a:r>
              <a:rPr lang="fi-FI" dirty="0"/>
              <a:t>CLEAR </a:t>
            </a:r>
            <a:r>
              <a:rPr lang="fi-FI" dirty="0" err="1"/>
              <a:t>outliers</a:t>
            </a:r>
            <a:r>
              <a:rPr lang="fi-FI" dirty="0"/>
              <a:t>.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neighbourghoods</a:t>
            </a:r>
            <a:r>
              <a:rPr lang="fi-FI" dirty="0"/>
              <a:t>.   -&gt; </a:t>
            </a:r>
            <a:r>
              <a:rPr lang="fi-FI" dirty="0" err="1"/>
              <a:t>Increase</a:t>
            </a:r>
            <a:r>
              <a:rPr lang="fi-FI" dirty="0"/>
              <a:t> </a:t>
            </a:r>
            <a:r>
              <a:rPr lang="fi-FI" dirty="0" err="1"/>
              <a:t>mahalanobis</a:t>
            </a: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C168E77F-6278-C1BC-BB04-ECE8A321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684"/>
            <a:ext cx="12192000" cy="42477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C02ECB4-0788-F276-5941-E72F2234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85" y="4993551"/>
            <a:ext cx="3569225" cy="1864449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600A33C0-F477-A50E-180A-2BC9892E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856" y="617459"/>
            <a:ext cx="2971800" cy="276225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CE4EE18C-841A-3839-9B5A-F3C8BC1C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656" y="5120988"/>
            <a:ext cx="2165352" cy="1686656"/>
          </a:xfrm>
          <a:prstGeom prst="rect">
            <a:avLst/>
          </a:prstGeom>
        </p:spPr>
      </p:pic>
      <p:sp>
        <p:nvSpPr>
          <p:cNvPr id="13" name="Tekstiruutu 12">
            <a:extLst>
              <a:ext uri="{FF2B5EF4-FFF2-40B4-BE49-F238E27FC236}">
                <a16:creationId xmlns:a16="http://schemas.microsoft.com/office/drawing/2014/main" id="{0D4C2451-142A-5A65-4C78-1C6FCE6D05A7}"/>
              </a:ext>
            </a:extLst>
          </p:cNvPr>
          <p:cNvSpPr txBox="1"/>
          <p:nvPr/>
        </p:nvSpPr>
        <p:spPr>
          <a:xfrm>
            <a:off x="7108454" y="5232943"/>
            <a:ext cx="4573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Results</a:t>
            </a:r>
            <a:r>
              <a:rPr lang="fi-FI" dirty="0"/>
              <a:t> look REALLY </a:t>
            </a:r>
            <a:r>
              <a:rPr lang="fi-FI" dirty="0" err="1"/>
              <a:t>good</a:t>
            </a:r>
            <a:r>
              <a:rPr lang="fi-FI" dirty="0"/>
              <a:t>. I </a:t>
            </a:r>
            <a:r>
              <a:rPr lang="fi-FI" dirty="0" err="1"/>
              <a:t>trusted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endParaRPr lang="fi-FI" dirty="0"/>
          </a:p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as </a:t>
            </a:r>
            <a:r>
              <a:rPr lang="fi-FI" dirty="0" err="1"/>
              <a:t>jumpy</a:t>
            </a:r>
            <a:r>
              <a:rPr lang="fi-FI" dirty="0"/>
              <a:t>.</a:t>
            </a:r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gave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trust</a:t>
            </a:r>
            <a:r>
              <a:rPr lang="fi-FI" dirty="0"/>
              <a:t> to </a:t>
            </a:r>
            <a:r>
              <a:rPr lang="fi-FI" dirty="0" err="1"/>
              <a:t>depth</a:t>
            </a:r>
            <a:r>
              <a:rPr lang="fi-FI" dirty="0"/>
              <a:t>.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D54BF4F9-03A1-07B6-B2D3-DF11D9B991F8}"/>
              </a:ext>
            </a:extLst>
          </p:cNvPr>
          <p:cNvSpPr txBox="1"/>
          <p:nvPr/>
        </p:nvSpPr>
        <p:spPr>
          <a:xfrm>
            <a:off x="8859831" y="6310545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Speed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pronounced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46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ruutu 3">
            <a:extLst>
              <a:ext uri="{FF2B5EF4-FFF2-40B4-BE49-F238E27FC236}">
                <a16:creationId xmlns:a16="http://schemas.microsoft.com/office/drawing/2014/main" id="{CA504887-B283-DB4F-3570-79DCC543D270}"/>
              </a:ext>
            </a:extLst>
          </p:cNvPr>
          <p:cNvSpPr txBox="1"/>
          <p:nvPr/>
        </p:nvSpPr>
        <p:spPr>
          <a:xfrm>
            <a:off x="191243" y="220464"/>
            <a:ext cx="101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 am </a:t>
            </a:r>
            <a:r>
              <a:rPr lang="fi-FI" dirty="0" err="1"/>
              <a:t>satisfied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above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.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gather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datasets</a:t>
            </a:r>
            <a:r>
              <a:rPr lang="fi-FI" dirty="0"/>
              <a:t> to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whether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generalize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6149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358D3287-E49E-44F0-1A12-545A5F41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5" y="144722"/>
            <a:ext cx="5295900" cy="410527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DB06F504-CD42-4DC6-A047-C7985B4C5C0B}"/>
              </a:ext>
            </a:extLst>
          </p:cNvPr>
          <p:cNvSpPr txBox="1"/>
          <p:nvPr/>
        </p:nvSpPr>
        <p:spPr>
          <a:xfrm>
            <a:off x="630336" y="4637314"/>
            <a:ext cx="2600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dT</a:t>
            </a:r>
            <a:r>
              <a:rPr lang="fi-FI" dirty="0"/>
              <a:t>=0,02</a:t>
            </a:r>
          </a:p>
          <a:p>
            <a:r>
              <a:rPr lang="fi-FI" dirty="0" err="1"/>
              <a:t>When</a:t>
            </a:r>
            <a:r>
              <a:rPr lang="fi-FI" dirty="0"/>
              <a:t> it </a:t>
            </a:r>
            <a:r>
              <a:rPr lang="fi-FI" dirty="0" err="1"/>
              <a:t>really</a:t>
            </a:r>
            <a:r>
              <a:rPr lang="fi-FI" dirty="0"/>
              <a:t> ISNT!</a:t>
            </a:r>
          </a:p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wrong</a:t>
            </a:r>
            <a:r>
              <a:rPr lang="fi-FI" dirty="0"/>
              <a:t> </a:t>
            </a:r>
            <a:r>
              <a:rPr lang="fi-FI" dirty="0" err="1"/>
              <a:t>initialization</a:t>
            </a:r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6A8D07D-EED0-8212-622D-042F9CA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84" y="249497"/>
            <a:ext cx="5314950" cy="40005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B0076941-A27C-11A9-8F03-DD3250120EBB}"/>
              </a:ext>
            </a:extLst>
          </p:cNvPr>
          <p:cNvSpPr txBox="1"/>
          <p:nvPr/>
        </p:nvSpPr>
        <p:spPr>
          <a:xfrm>
            <a:off x="7006254" y="4637314"/>
            <a:ext cx="342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dT</a:t>
            </a:r>
            <a:r>
              <a:rPr lang="fi-FI" dirty="0"/>
              <a:t>=0,33</a:t>
            </a:r>
          </a:p>
          <a:p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closer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FPS</a:t>
            </a:r>
            <a:endParaRPr lang="en-US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A06868D2-5865-C922-A8E3-2889E40C312B}"/>
              </a:ext>
            </a:extLst>
          </p:cNvPr>
          <p:cNvSpPr txBox="1"/>
          <p:nvPr/>
        </p:nvSpPr>
        <p:spPr>
          <a:xfrm>
            <a:off x="2868578" y="5713445"/>
            <a:ext cx="917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NEEDS to </a:t>
            </a:r>
            <a:r>
              <a:rPr lang="fi-FI" dirty="0" err="1"/>
              <a:t>have</a:t>
            </a:r>
            <a:r>
              <a:rPr lang="fi-FI" dirty="0"/>
              <a:t> an idea of </a:t>
            </a:r>
            <a:r>
              <a:rPr lang="fi-FI" dirty="0" err="1"/>
              <a:t>the</a:t>
            </a:r>
            <a:r>
              <a:rPr lang="fi-FI" dirty="0"/>
              <a:t> FPS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running</a:t>
            </a:r>
            <a:r>
              <a:rPr lang="fi-FI" dirty="0"/>
              <a:t> at BEFORE </a:t>
            </a:r>
            <a:r>
              <a:rPr lang="fi-FI" dirty="0" err="1"/>
              <a:t>initializing</a:t>
            </a:r>
            <a:r>
              <a:rPr lang="fi-FI" dirty="0"/>
              <a:t> kalman </a:t>
            </a:r>
            <a:r>
              <a:rPr lang="fi-FI" dirty="0" err="1"/>
              <a:t>filters</a:t>
            </a:r>
            <a:endParaRPr lang="fi-FI" dirty="0"/>
          </a:p>
          <a:p>
            <a:r>
              <a:rPr lang="fi-FI" dirty="0"/>
              <a:t>OR </a:t>
            </a:r>
            <a:r>
              <a:rPr lang="fi-FI" dirty="0" err="1"/>
              <a:t>the</a:t>
            </a:r>
            <a:r>
              <a:rPr lang="fi-FI" dirty="0"/>
              <a:t> delta T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adapt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recalculated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8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>
            <a:extLst>
              <a:ext uri="{FF2B5EF4-FFF2-40B4-BE49-F238E27FC236}">
                <a16:creationId xmlns:a16="http://schemas.microsoft.com/office/drawing/2014/main" id="{F4A70811-CA6B-4BB0-0D69-C8AF7F28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37" y="220533"/>
            <a:ext cx="5372100" cy="399097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10B1537F-4188-80E2-5DBA-3FD31678A4F2}"/>
              </a:ext>
            </a:extLst>
          </p:cNvPr>
          <p:cNvSpPr txBox="1"/>
          <p:nvPr/>
        </p:nvSpPr>
        <p:spPr>
          <a:xfrm>
            <a:off x="630336" y="4637314"/>
            <a:ext cx="469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initialization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 of 2 </a:t>
            </a:r>
            <a:r>
              <a:rPr lang="fi-FI" dirty="0" err="1"/>
              <a:t>updates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get</a:t>
            </a:r>
            <a:endParaRPr lang="fi-FI" dirty="0"/>
          </a:p>
          <a:p>
            <a:r>
              <a:rPr lang="fi-FI" dirty="0" err="1"/>
              <a:t>dT</a:t>
            </a:r>
            <a:r>
              <a:rPr lang="fi-FI" dirty="0"/>
              <a:t> = 0.533</a:t>
            </a:r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881202F-EA27-2EC9-B497-F571E67F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91970"/>
            <a:ext cx="5705475" cy="384810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C5402E06-FFC3-CF2E-FCC7-5E16551A69FD}"/>
              </a:ext>
            </a:extLst>
          </p:cNvPr>
          <p:cNvSpPr txBox="1"/>
          <p:nvPr/>
        </p:nvSpPr>
        <p:spPr>
          <a:xfrm>
            <a:off x="6096000" y="4864359"/>
            <a:ext cx="5787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no </a:t>
            </a:r>
            <a:r>
              <a:rPr lang="fi-FI" dirty="0" err="1"/>
              <a:t>toooo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”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off</a:t>
            </a:r>
            <a:r>
              <a:rPr lang="fi-FI" dirty="0"/>
              <a:t>” </a:t>
            </a:r>
            <a:r>
              <a:rPr lang="fi-FI" dirty="0" err="1"/>
              <a:t>outliers</a:t>
            </a:r>
            <a:endParaRPr lang="fi-FI" dirty="0"/>
          </a:p>
          <a:p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mask</a:t>
            </a:r>
            <a:r>
              <a:rPr lang="fi-FI" dirty="0"/>
              <a:t> as </a:t>
            </a:r>
            <a:r>
              <a:rPr lang="fi-FI" dirty="0" err="1"/>
              <a:t>fusion</a:t>
            </a:r>
            <a:r>
              <a:rPr lang="fi-FI" dirty="0"/>
              <a:t>.</a:t>
            </a:r>
          </a:p>
          <a:p>
            <a:r>
              <a:rPr lang="fi-FI" dirty="0" err="1"/>
              <a:t>However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benefit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gating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6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4B728A9C-53EE-5F4E-3A49-7666B54A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73" y="3990962"/>
            <a:ext cx="4825890" cy="252262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85F780F-E811-B3CC-A011-5158E003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331"/>
            <a:ext cx="12192000" cy="378952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5831AC5-65E1-1B0C-EAF3-CF8F84F3E717}"/>
              </a:ext>
            </a:extLst>
          </p:cNvPr>
          <p:cNvSpPr txBox="1"/>
          <p:nvPr/>
        </p:nvSpPr>
        <p:spPr>
          <a:xfrm>
            <a:off x="630336" y="4637314"/>
            <a:ext cx="6294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3 Sigma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drawn</a:t>
            </a:r>
            <a:r>
              <a:rPr lang="fi-FI" dirty="0"/>
              <a:t> on top.</a:t>
            </a:r>
          </a:p>
          <a:p>
            <a:r>
              <a:rPr lang="fi-FI" dirty="0"/>
              <a:t>98% of </a:t>
            </a:r>
            <a:r>
              <a:rPr lang="fi-FI" dirty="0" err="1"/>
              <a:t>detections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within</a:t>
            </a:r>
            <a:r>
              <a:rPr lang="fi-FI" dirty="0"/>
              <a:t> </a:t>
            </a:r>
            <a:r>
              <a:rPr lang="fi-FI" dirty="0" err="1"/>
              <a:t>yellow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to </a:t>
            </a:r>
            <a:r>
              <a:rPr lang="fi-FI" dirty="0" err="1"/>
              <a:t>assume</a:t>
            </a:r>
            <a:endParaRPr lang="fi-FI" dirty="0"/>
          </a:p>
          <a:p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filter</a:t>
            </a:r>
            <a:r>
              <a:rPr lang="fi-FI" dirty="0"/>
              <a:t> is </a:t>
            </a:r>
            <a:r>
              <a:rPr lang="fi-FI" dirty="0" err="1"/>
              <a:t>correct</a:t>
            </a:r>
            <a:r>
              <a:rPr lang="fi-FI" dirty="0"/>
              <a:t>… </a:t>
            </a:r>
            <a:r>
              <a:rPr lang="fi-FI" dirty="0" err="1"/>
              <a:t>well</a:t>
            </a:r>
            <a:r>
              <a:rPr lang="fi-FI" dirty="0"/>
              <a:t> no.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outliers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us </a:t>
            </a:r>
            <a:r>
              <a:rPr lang="fi-FI" dirty="0" err="1"/>
              <a:t>bad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1880BFA-EF31-CC5E-39F4-7493E4A3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08661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8822B54F-3BC4-FFE0-7B77-45240FDBB76A}"/>
              </a:ext>
            </a:extLst>
          </p:cNvPr>
          <p:cNvSpPr txBox="1"/>
          <p:nvPr/>
        </p:nvSpPr>
        <p:spPr>
          <a:xfrm>
            <a:off x="219789" y="3834882"/>
            <a:ext cx="5450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Mahalanobis</a:t>
            </a:r>
            <a:r>
              <a:rPr lang="fi-FI" dirty="0"/>
              <a:t> </a:t>
            </a:r>
            <a:r>
              <a:rPr lang="fi-FI" dirty="0" err="1"/>
              <a:t>gating</a:t>
            </a:r>
            <a:r>
              <a:rPr lang="fi-FI" dirty="0"/>
              <a:t> </a:t>
            </a:r>
            <a:r>
              <a:rPr lang="fi-FI" dirty="0" err="1"/>
              <a:t>taking</a:t>
            </a:r>
            <a:r>
              <a:rPr lang="fi-FI" dirty="0"/>
              <a:t> &lt; 5 sigma </a:t>
            </a:r>
            <a:r>
              <a:rPr lang="fi-FI" dirty="0" err="1"/>
              <a:t>values</a:t>
            </a:r>
            <a:r>
              <a:rPr lang="fi-FI" dirty="0"/>
              <a:t> in</a:t>
            </a:r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show </a:t>
            </a:r>
            <a:r>
              <a:rPr lang="fi-FI" dirty="0" err="1"/>
              <a:t>times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no </a:t>
            </a:r>
            <a:r>
              <a:rPr lang="fi-FI" dirty="0" err="1"/>
              <a:t>measurement</a:t>
            </a:r>
            <a:r>
              <a:rPr lang="fi-FI" dirty="0"/>
              <a:t> </a:t>
            </a:r>
            <a:r>
              <a:rPr lang="fi-FI" dirty="0" err="1"/>
              <a:t>arrived</a:t>
            </a:r>
            <a:endParaRPr lang="en-US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B86BFBA9-8C8E-3FD5-9DBF-E53AE6AB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6" y="3609995"/>
            <a:ext cx="6618514" cy="10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7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26B53134-B9F6-71C2-372B-02987B6D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0"/>
            <a:ext cx="10953750" cy="68580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73D20C7-569E-A989-7361-2212E2D8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83" y="0"/>
            <a:ext cx="4391025" cy="876300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418389DD-F9A7-34D3-419C-B987983C4FEE}"/>
              </a:ext>
            </a:extLst>
          </p:cNvPr>
          <p:cNvSpPr txBox="1"/>
          <p:nvPr/>
        </p:nvSpPr>
        <p:spPr>
          <a:xfrm>
            <a:off x="1236826" y="0"/>
            <a:ext cx="33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Comparison</a:t>
            </a:r>
            <a:r>
              <a:rPr lang="fi-FI" dirty="0"/>
              <a:t> 1/2 of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model</a:t>
            </a:r>
            <a:endParaRPr lang="en-US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DA1E6B35-C961-3EEF-04AE-694AD615C376}"/>
              </a:ext>
            </a:extLst>
          </p:cNvPr>
          <p:cNvSpPr txBox="1"/>
          <p:nvPr/>
        </p:nvSpPr>
        <p:spPr>
          <a:xfrm>
            <a:off x="2474717" y="603410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6C7D99B2-2C0E-1086-21AA-447B5225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0" y="0"/>
            <a:ext cx="11371599" cy="6858000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B8F8E4A0-EEC9-D2F2-46EA-9B823CC51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0"/>
            <a:ext cx="3724275" cy="88582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07B85BA4-1A1D-D9EE-8959-CF235061BAA8}"/>
              </a:ext>
            </a:extLst>
          </p:cNvPr>
          <p:cNvSpPr txBox="1"/>
          <p:nvPr/>
        </p:nvSpPr>
        <p:spPr>
          <a:xfrm>
            <a:off x="1236826" y="0"/>
            <a:ext cx="33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Comparison</a:t>
            </a:r>
            <a:r>
              <a:rPr lang="fi-FI" dirty="0"/>
              <a:t> 2/2 of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0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1602</Words>
  <Application>Microsoft Office PowerPoint</Application>
  <PresentationFormat>Laajakuva</PresentationFormat>
  <Paragraphs>145</Paragraphs>
  <Slides>32</Slides>
  <Notes>1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Office-teema</vt:lpstr>
      <vt:lpstr>Kalman filter fitting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Kalman filter fitting</dc:title>
  <dc:creator>Kalle Paasio</dc:creator>
  <cp:lastModifiedBy>Kalle Paasio</cp:lastModifiedBy>
  <cp:revision>58</cp:revision>
  <dcterms:created xsi:type="dcterms:W3CDTF">2023-08-01T07:52:31Z</dcterms:created>
  <dcterms:modified xsi:type="dcterms:W3CDTF">2023-08-04T10:56:42Z</dcterms:modified>
</cp:coreProperties>
</file>